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7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8.xml" ContentType="application/vnd.openxmlformats-officedocument.drawingml.chart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54"/>
  </p:notesMasterIdLst>
  <p:sldIdLst>
    <p:sldId id="256" r:id="rId2"/>
    <p:sldId id="258" r:id="rId3"/>
    <p:sldId id="257" r:id="rId4"/>
    <p:sldId id="295" r:id="rId5"/>
    <p:sldId id="319" r:id="rId6"/>
    <p:sldId id="261" r:id="rId7"/>
    <p:sldId id="263" r:id="rId8"/>
    <p:sldId id="264" r:id="rId9"/>
    <p:sldId id="329" r:id="rId10"/>
    <p:sldId id="330" r:id="rId11"/>
    <p:sldId id="270" r:id="rId12"/>
    <p:sldId id="331" r:id="rId13"/>
    <p:sldId id="320" r:id="rId14"/>
    <p:sldId id="296" r:id="rId15"/>
    <p:sldId id="265" r:id="rId16"/>
    <p:sldId id="318" r:id="rId17"/>
    <p:sldId id="266" r:id="rId18"/>
    <p:sldId id="267" r:id="rId19"/>
    <p:sldId id="321" r:id="rId20"/>
    <p:sldId id="297" r:id="rId21"/>
    <p:sldId id="322" r:id="rId22"/>
    <p:sldId id="298" r:id="rId23"/>
    <p:sldId id="323" r:id="rId24"/>
    <p:sldId id="324" r:id="rId25"/>
    <p:sldId id="268" r:id="rId26"/>
    <p:sldId id="325" r:id="rId27"/>
    <p:sldId id="299" r:id="rId28"/>
    <p:sldId id="326" r:id="rId29"/>
    <p:sldId id="300" r:id="rId30"/>
    <p:sldId id="327" r:id="rId31"/>
    <p:sldId id="259" r:id="rId32"/>
    <p:sldId id="283" r:id="rId33"/>
    <p:sldId id="271" r:id="rId34"/>
    <p:sldId id="301" r:id="rId35"/>
    <p:sldId id="302" r:id="rId36"/>
    <p:sldId id="269" r:id="rId37"/>
    <p:sldId id="272" r:id="rId38"/>
    <p:sldId id="306" r:id="rId39"/>
    <p:sldId id="303" r:id="rId40"/>
    <p:sldId id="307" r:id="rId41"/>
    <p:sldId id="313" r:id="rId42"/>
    <p:sldId id="317" r:id="rId43"/>
    <p:sldId id="305" r:id="rId44"/>
    <p:sldId id="308" r:id="rId45"/>
    <p:sldId id="309" r:id="rId46"/>
    <p:sldId id="310" r:id="rId47"/>
    <p:sldId id="311" r:id="rId48"/>
    <p:sldId id="312" r:id="rId49"/>
    <p:sldId id="315" r:id="rId50"/>
    <p:sldId id="314" r:id="rId51"/>
    <p:sldId id="316" r:id="rId52"/>
    <p:sldId id="328" r:id="rId5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55"/>
      <p:bold r:id="rId56"/>
      <p:italic r:id="rId57"/>
      <p:boldItalic r:id="rId58"/>
    </p:embeddedFont>
    <p:embeddedFont>
      <p:font typeface="Comic Sans MS" panose="030F0702030302020204" pitchFamily="66" charset="0"/>
      <p:regular r:id="rId59"/>
      <p:bold r:id="rId60"/>
      <p:italic r:id="rId61"/>
      <p:boldItalic r:id="rId62"/>
    </p:embeddedFont>
    <p:embeddedFont>
      <p:font typeface="Harlow Solid Italic" panose="04030604020F02020D02" pitchFamily="82" charset="0"/>
      <p:italic r:id="rId63"/>
    </p:embeddedFont>
    <p:embeddedFont>
      <p:font typeface="Lato" panose="020B0604020202020204" charset="-18"/>
      <p:regular r:id="rId64"/>
      <p:bold r:id="rId65"/>
      <p:italic r:id="rId66"/>
      <p:boldItalic r:id="rId67"/>
    </p:embeddedFont>
    <p:embeddedFont>
      <p:font typeface="Lato Light" panose="020B0604020202020204" charset="-18"/>
      <p:regular r:id="rId68"/>
      <p:bold r:id="rId69"/>
      <p:italic r:id="rId70"/>
      <p:boldItalic r:id="rId71"/>
    </p:embeddedFont>
    <p:embeddedFont>
      <p:font typeface="Roboto Slab Regular" panose="020B0604020202020204" charset="0"/>
      <p:regular r:id="rId72"/>
      <p:bold r:id="rId7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99A3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E225D28-81A1-47F6-B832-14334138A573}">
  <a:tblStyle styleId="{5E225D28-81A1-47F6-B832-14334138A57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029A7E8-3C45-47D5-81E7-23AC33BA362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19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9.fntdata"/><Relationship Id="rId68" Type="http://schemas.openxmlformats.org/officeDocument/2006/relationships/font" Target="fonts/font14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4.fntdata"/><Relationship Id="rId66" Type="http://schemas.openxmlformats.org/officeDocument/2006/relationships/font" Target="fonts/font12.fntdata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69" Type="http://schemas.openxmlformats.org/officeDocument/2006/relationships/font" Target="fonts/font15.fntdata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5.fntdata"/><Relationship Id="rId67" Type="http://schemas.openxmlformats.org/officeDocument/2006/relationships/font" Target="fonts/font1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Relationship Id="rId70" Type="http://schemas.openxmlformats.org/officeDocument/2006/relationships/font" Target="fonts/font16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73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1.fntdata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17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oader%20Cornelia\Downloads\Foaie%20de%20lucru%20Microsoft%20Excel%20nou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oader%20Cornelia\Downloads\Foaie%20de%20lucru%20Microsoft%20Excel%20nou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oader%20Cornelia\Downloads\Foaie%20de%20lucru%20Microsoft%20Excel%20nou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oader%20Cornelia\Downloads\Foaie%20de%20lucru%20Microsoft%20Excel%20nou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oader%20Cornelia\Downloads\Foaie%20de%20lucru%20Microsoft%20Excel%20nou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oader%20Cornelia\Downloads\Foaie%20de%20lucru%20Microsoft%20Excel%20nou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oader%20Cornelia\Downloads\Foaie%20de%20lucru%20Microsoft%20Excel%20nou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oader%20Cornelia\Downloads\Foaie%20de%20lucru%20Microsoft%20Excel%20nou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oader%20Cornelia\Downloads\Foaie%20de%20lucru%20Microsoft%20Excel%20nou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950359146283192E-2"/>
          <c:y val="0.14299103504482483"/>
          <c:w val="0.91837270341207344"/>
          <c:h val="0.754326537422430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Număr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o-RO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Sheet1!$B$3:$B$9</c:f>
              <c:strCache>
                <c:ptCount val="7"/>
                <c:pt idx="0">
                  <c:v>Cu doctorat</c:v>
                </c:pt>
                <c:pt idx="1">
                  <c:v>Cu gradul I</c:v>
                </c:pt>
                <c:pt idx="2">
                  <c:v>Cu gradul II</c:v>
                </c:pt>
                <c:pt idx="3">
                  <c:v>Cu definitivat</c:v>
                </c:pt>
                <c:pt idx="4">
                  <c:v>Fără definitivat</c:v>
                </c:pt>
                <c:pt idx="5">
                  <c:v>Calificate</c:v>
                </c:pt>
                <c:pt idx="6">
                  <c:v>Total</c:v>
                </c:pt>
              </c:strCache>
            </c:strRef>
          </c:cat>
          <c:val>
            <c:numRef>
              <c:f>Sheet1!$C$3:$C$9</c:f>
              <c:numCache>
                <c:formatCode>General</c:formatCode>
                <c:ptCount val="7"/>
                <c:pt idx="0">
                  <c:v>3</c:v>
                </c:pt>
                <c:pt idx="1">
                  <c:v>28</c:v>
                </c:pt>
                <c:pt idx="2">
                  <c:v>5</c:v>
                </c:pt>
                <c:pt idx="3">
                  <c:v>3</c:v>
                </c:pt>
                <c:pt idx="4">
                  <c:v>2</c:v>
                </c:pt>
                <c:pt idx="5">
                  <c:v>41</c:v>
                </c:pt>
                <c:pt idx="6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80-4C7D-B1DF-DC788D7DDD5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8343168"/>
        <c:axId val="78578432"/>
      </c:barChart>
      <c:catAx>
        <c:axId val="7834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o-RO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78578432"/>
        <c:crosses val="autoZero"/>
        <c:auto val="1"/>
        <c:lblAlgn val="ctr"/>
        <c:lblOffset val="100"/>
        <c:noMultiLvlLbl val="0"/>
      </c:catAx>
      <c:valAx>
        <c:axId val="7857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o-RO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78343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o-RO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1400" b="0" i="0" u="none" strike="noStrike" baseline="0">
                <a:effectLst/>
              </a:rPr>
              <a:t>Număr de elevi 2021-2022</a:t>
            </a:r>
            <a:endParaRPr lang="ro-RO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o-RO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Sheet1!$C$12</c:f>
              <c:strCache>
                <c:ptCount val="1"/>
                <c:pt idx="0">
                  <c:v>ÎNCEPUTUL ANULUI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o-RO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Sheet1!$B$13:$B$16</c:f>
              <c:strCache>
                <c:ptCount val="4"/>
                <c:pt idx="0">
                  <c:v>LICEU</c:v>
                </c:pt>
                <c:pt idx="1">
                  <c:v>ȘCOALĂ PROFESIONALĂ</c:v>
                </c:pt>
                <c:pt idx="2">
                  <c:v>ȘCOALĂ POSTLICEALĂ</c:v>
                </c:pt>
                <c:pt idx="3">
                  <c:v>TOTAL</c:v>
                </c:pt>
              </c:strCache>
            </c:strRef>
          </c:cat>
          <c:val>
            <c:numRef>
              <c:f>Sheet1!$C$13:$C$16</c:f>
              <c:numCache>
                <c:formatCode>General</c:formatCode>
                <c:ptCount val="4"/>
                <c:pt idx="0">
                  <c:v>318</c:v>
                </c:pt>
                <c:pt idx="1">
                  <c:v>256</c:v>
                </c:pt>
                <c:pt idx="2">
                  <c:v>59</c:v>
                </c:pt>
                <c:pt idx="3">
                  <c:v>634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97-4597-9F8D-5356F1075589}"/>
            </c:ext>
          </c:extLst>
        </c:ser>
        <c:ser>
          <c:idx val="1"/>
          <c:order val="1"/>
          <c:tx>
            <c:strRef>
              <c:f>Sheet1!$D$12</c:f>
              <c:strCache>
                <c:ptCount val="1"/>
                <c:pt idx="0">
                  <c:v>SFÂRȘITUL ANULUI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o-RO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Sheet1!$B$13:$B$16</c:f>
              <c:strCache>
                <c:ptCount val="4"/>
                <c:pt idx="0">
                  <c:v>LICEU</c:v>
                </c:pt>
                <c:pt idx="1">
                  <c:v>ȘCOALĂ PROFESIONALĂ</c:v>
                </c:pt>
                <c:pt idx="2">
                  <c:v>ȘCOALĂ POSTLICEALĂ</c:v>
                </c:pt>
                <c:pt idx="3">
                  <c:v>TOTAL</c:v>
                </c:pt>
              </c:strCache>
            </c:strRef>
          </c:cat>
          <c:val>
            <c:numRef>
              <c:f>Sheet1!$D$13:$D$16</c:f>
              <c:numCache>
                <c:formatCode>General</c:formatCode>
                <c:ptCount val="4"/>
                <c:pt idx="0">
                  <c:v>319</c:v>
                </c:pt>
                <c:pt idx="1">
                  <c:v>239</c:v>
                </c:pt>
                <c:pt idx="2">
                  <c:v>59</c:v>
                </c:pt>
                <c:pt idx="3">
                  <c:v>617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97-4597-9F8D-5356F107558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8640256"/>
        <c:axId val="78641792"/>
      </c:barChart>
      <c:catAx>
        <c:axId val="7864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o-RO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78641792"/>
        <c:crosses val="autoZero"/>
        <c:auto val="1"/>
        <c:lblAlgn val="ctr"/>
        <c:lblOffset val="100"/>
        <c:noMultiLvlLbl val="0"/>
      </c:catAx>
      <c:valAx>
        <c:axId val="7864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o-RO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7864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o-RO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o-RO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o-RO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Sheet1!$C$21</c:f>
              <c:strCache>
                <c:ptCount val="1"/>
                <c:pt idx="0">
                  <c:v>ÎNSCRIȘI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o-RO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Sheet1!$B$22:$B$27</c:f>
              <c:strCache>
                <c:ptCount val="6"/>
                <c:pt idx="0">
                  <c:v>ROMÂNĂ</c:v>
                </c:pt>
                <c:pt idx="1">
                  <c:v>MATEMATICĂ</c:v>
                </c:pt>
                <c:pt idx="2">
                  <c:v>CHIMIE</c:v>
                </c:pt>
                <c:pt idx="3">
                  <c:v>BIOLOGIE</c:v>
                </c:pt>
                <c:pt idx="4">
                  <c:v>INFORMATICĂ</c:v>
                </c:pt>
                <c:pt idx="5">
                  <c:v>FIZICĂ</c:v>
                </c:pt>
              </c:strCache>
            </c:strRef>
          </c:cat>
          <c:val>
            <c:numRef>
              <c:f>Sheet1!$C$22:$C$27</c:f>
              <c:numCache>
                <c:formatCode>General</c:formatCode>
                <c:ptCount val="6"/>
                <c:pt idx="0">
                  <c:v>17</c:v>
                </c:pt>
                <c:pt idx="1">
                  <c:v>17</c:v>
                </c:pt>
                <c:pt idx="2">
                  <c:v>9</c:v>
                </c:pt>
                <c:pt idx="3">
                  <c:v>7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0F-4FEB-AD7C-9A72B42395E2}"/>
            </c:ext>
          </c:extLst>
        </c:ser>
        <c:ser>
          <c:idx val="1"/>
          <c:order val="1"/>
          <c:tx>
            <c:strRef>
              <c:f>Sheet1!$D$21</c:f>
              <c:strCache>
                <c:ptCount val="1"/>
                <c:pt idx="0">
                  <c:v>REUȘIȚI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o-RO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Sheet1!$B$22:$B$27</c:f>
              <c:strCache>
                <c:ptCount val="6"/>
                <c:pt idx="0">
                  <c:v>ROMÂNĂ</c:v>
                </c:pt>
                <c:pt idx="1">
                  <c:v>MATEMATICĂ</c:v>
                </c:pt>
                <c:pt idx="2">
                  <c:v>CHIMIE</c:v>
                </c:pt>
                <c:pt idx="3">
                  <c:v>BIOLOGIE</c:v>
                </c:pt>
                <c:pt idx="4">
                  <c:v>INFORMATICĂ</c:v>
                </c:pt>
                <c:pt idx="5">
                  <c:v>FIZICĂ</c:v>
                </c:pt>
              </c:strCache>
            </c:strRef>
          </c:cat>
          <c:val>
            <c:numRef>
              <c:f>Sheet1!$D$22:$D$27</c:f>
              <c:numCache>
                <c:formatCode>General</c:formatCode>
                <c:ptCount val="6"/>
                <c:pt idx="0">
                  <c:v>17</c:v>
                </c:pt>
                <c:pt idx="1">
                  <c:v>14</c:v>
                </c:pt>
                <c:pt idx="2">
                  <c:v>9</c:v>
                </c:pt>
                <c:pt idx="3">
                  <c:v>6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0F-4FEB-AD7C-9A72B42395E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6262528"/>
        <c:axId val="86264064"/>
      </c:barChart>
      <c:catAx>
        <c:axId val="8626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o-RO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86264064"/>
        <c:crosses val="autoZero"/>
        <c:auto val="1"/>
        <c:lblAlgn val="ctr"/>
        <c:lblOffset val="100"/>
        <c:noMultiLvlLbl val="0"/>
      </c:catAx>
      <c:valAx>
        <c:axId val="8626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o-RO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8626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o-RO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Sheet1!$C$31</c:f>
              <c:strCache>
                <c:ptCount val="1"/>
                <c:pt idx="0">
                  <c:v>ÎNSCRIȘI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o-RO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Sheet1!$B$32:$B$36</c:f>
              <c:strCache>
                <c:ptCount val="5"/>
                <c:pt idx="0">
                  <c:v>ROMÂNĂ</c:v>
                </c:pt>
                <c:pt idx="1">
                  <c:v>MATEMATICĂ</c:v>
                </c:pt>
                <c:pt idx="2">
                  <c:v>CHIMIE</c:v>
                </c:pt>
                <c:pt idx="3">
                  <c:v>BIOLOGIE</c:v>
                </c:pt>
                <c:pt idx="4">
                  <c:v>FIZICĂ</c:v>
                </c:pt>
              </c:strCache>
            </c:strRef>
          </c:cat>
          <c:val>
            <c:numRef>
              <c:f>Sheet1!$C$32:$C$36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81-4792-99B8-CC289169FE35}"/>
            </c:ext>
          </c:extLst>
        </c:ser>
        <c:ser>
          <c:idx val="1"/>
          <c:order val="1"/>
          <c:tx>
            <c:strRef>
              <c:f>Sheet1!$D$31</c:f>
              <c:strCache>
                <c:ptCount val="1"/>
                <c:pt idx="0">
                  <c:v>REUȘIȚI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o-RO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Sheet1!$B$32:$B$36</c:f>
              <c:strCache>
                <c:ptCount val="5"/>
                <c:pt idx="0">
                  <c:v>ROMÂNĂ</c:v>
                </c:pt>
                <c:pt idx="1">
                  <c:v>MATEMATICĂ</c:v>
                </c:pt>
                <c:pt idx="2">
                  <c:v>CHIMIE</c:v>
                </c:pt>
                <c:pt idx="3">
                  <c:v>BIOLOGIE</c:v>
                </c:pt>
                <c:pt idx="4">
                  <c:v>FIZICĂ</c:v>
                </c:pt>
              </c:strCache>
            </c:strRef>
          </c:cat>
          <c:val>
            <c:numRef>
              <c:f>Sheet1!$D$32:$D$36</c:f>
              <c:numCache>
                <c:formatCode>General</c:formatCode>
                <c:ptCount val="5"/>
                <c:pt idx="0">
                  <c:v>10</c:v>
                </c:pt>
                <c:pt idx="1">
                  <c:v>9</c:v>
                </c:pt>
                <c:pt idx="2">
                  <c:v>5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81-4792-99B8-CC289169FE3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6216704"/>
        <c:axId val="86218240"/>
      </c:barChart>
      <c:catAx>
        <c:axId val="8621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o-RO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86218240"/>
        <c:crosses val="autoZero"/>
        <c:auto val="1"/>
        <c:lblAlgn val="ctr"/>
        <c:lblOffset val="100"/>
        <c:noMultiLvlLbl val="0"/>
      </c:catAx>
      <c:valAx>
        <c:axId val="8621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o-RO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8621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o-RO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Sheet1!$C$44</c:f>
              <c:strCache>
                <c:ptCount val="1"/>
                <c:pt idx="0">
                  <c:v>ÎNSCRIȘI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o-RO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Sheet1!$B$45:$B$49</c:f>
              <c:strCache>
                <c:ptCount val="5"/>
                <c:pt idx="0">
                  <c:v>ROMÂNĂ</c:v>
                </c:pt>
                <c:pt idx="1">
                  <c:v>MATEMATICĂ</c:v>
                </c:pt>
                <c:pt idx="2">
                  <c:v>CHIMIE</c:v>
                </c:pt>
                <c:pt idx="3">
                  <c:v>BIOLOGIE</c:v>
                </c:pt>
                <c:pt idx="4">
                  <c:v>FIZICĂ</c:v>
                </c:pt>
              </c:strCache>
            </c:strRef>
          </c:cat>
          <c:val>
            <c:numRef>
              <c:f>Sheet1!$C$45:$C$49</c:f>
              <c:numCache>
                <c:formatCode>General</c:formatCode>
                <c:ptCount val="5"/>
                <c:pt idx="0">
                  <c:v>7</c:v>
                </c:pt>
                <c:pt idx="1">
                  <c:v>7</c:v>
                </c:pt>
                <c:pt idx="2">
                  <c:v>1</c:v>
                </c:pt>
                <c:pt idx="3">
                  <c:v>4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3D-4C9B-BC01-F0A3957B1703}"/>
            </c:ext>
          </c:extLst>
        </c:ser>
        <c:ser>
          <c:idx val="1"/>
          <c:order val="1"/>
          <c:tx>
            <c:strRef>
              <c:f>Sheet1!$D$44</c:f>
              <c:strCache>
                <c:ptCount val="1"/>
                <c:pt idx="0">
                  <c:v>REUȘIȚI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o-RO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Sheet1!$B$45:$B$49</c:f>
              <c:strCache>
                <c:ptCount val="5"/>
                <c:pt idx="0">
                  <c:v>ROMÂNĂ</c:v>
                </c:pt>
                <c:pt idx="1">
                  <c:v>MATEMATICĂ</c:v>
                </c:pt>
                <c:pt idx="2">
                  <c:v>CHIMIE</c:v>
                </c:pt>
                <c:pt idx="3">
                  <c:v>BIOLOGIE</c:v>
                </c:pt>
                <c:pt idx="4">
                  <c:v>FIZICĂ</c:v>
                </c:pt>
              </c:strCache>
            </c:strRef>
          </c:cat>
          <c:val>
            <c:numRef>
              <c:f>Sheet1!$D$45:$D$49</c:f>
              <c:numCache>
                <c:formatCode>General</c:formatCode>
                <c:ptCount val="5"/>
                <c:pt idx="0">
                  <c:v>5</c:v>
                </c:pt>
                <c:pt idx="1">
                  <c:v>6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3D-4C9B-BC01-F0A3957B170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6334080"/>
        <c:axId val="86356352"/>
      </c:barChart>
      <c:catAx>
        <c:axId val="8633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o-RO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86356352"/>
        <c:crosses val="autoZero"/>
        <c:auto val="1"/>
        <c:lblAlgn val="ctr"/>
        <c:lblOffset val="100"/>
        <c:noMultiLvlLbl val="0"/>
      </c:catAx>
      <c:valAx>
        <c:axId val="8635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o-RO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8633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o-RO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13670166229223"/>
          <c:y val="0.17997739865850101"/>
          <c:w val="0.85341885389326333"/>
          <c:h val="0.7357713619130943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o-RO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Sheet1!$B$58:$B$60</c:f>
              <c:strCache>
                <c:ptCount val="3"/>
                <c:pt idx="0">
                  <c:v>XII A</c:v>
                </c:pt>
                <c:pt idx="1">
                  <c:v>XII B</c:v>
                </c:pt>
                <c:pt idx="2">
                  <c:v>XII C</c:v>
                </c:pt>
              </c:strCache>
            </c:strRef>
          </c:cat>
          <c:val>
            <c:numRef>
              <c:f>Sheet1!$C$58:$C$60</c:f>
              <c:numCache>
                <c:formatCode>0.00%</c:formatCode>
                <c:ptCount val="3"/>
                <c:pt idx="0">
                  <c:v>0.70580000000000009</c:v>
                </c:pt>
                <c:pt idx="1">
                  <c:v>0.66600000000000015</c:v>
                </c:pt>
                <c:pt idx="2">
                  <c:v>0.57140000000000002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FC-4F03-BBC7-D6B254E862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139264"/>
        <c:axId val="86140800"/>
      </c:barChart>
      <c:catAx>
        <c:axId val="86139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o-RO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86140800"/>
        <c:crosses val="autoZero"/>
        <c:auto val="1"/>
        <c:lblAlgn val="ctr"/>
        <c:lblOffset val="100"/>
        <c:noMultiLvlLbl val="0"/>
      </c:catAx>
      <c:valAx>
        <c:axId val="8614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o-RO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86139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139035682620207E-2"/>
          <c:y val="5.2233492526600672E-2"/>
          <c:w val="0.9020831146106737"/>
          <c:h val="0.745696631671041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Sheet1!$B$64</c:f>
              <c:strCache>
                <c:ptCount val="1"/>
                <c:pt idx="0">
                  <c:v>Prof.Anamaria Boboc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Sheet1!$C$63:$H$63</c:f>
              <c:strCache>
                <c:ptCount val="6"/>
                <c:pt idx="0">
                  <c:v>Sub 5</c:v>
                </c:pt>
                <c:pt idx="1">
                  <c:v>5..5,99</c:v>
                </c:pt>
                <c:pt idx="2">
                  <c:v>6...6,99</c:v>
                </c:pt>
                <c:pt idx="3">
                  <c:v>7...7,99</c:v>
                </c:pt>
                <c:pt idx="4">
                  <c:v>8..8,99</c:v>
                </c:pt>
                <c:pt idx="5">
                  <c:v>9...10</c:v>
                </c:pt>
              </c:strCache>
            </c:strRef>
          </c:cat>
          <c:val>
            <c:numRef>
              <c:f>Sheet1!$C$64:$H$64</c:f>
              <c:numCache>
                <c:formatCode>General</c:formatCode>
                <c:ptCount val="6"/>
                <c:pt idx="0">
                  <c:v>2</c:v>
                </c:pt>
                <c:pt idx="1">
                  <c:v>7</c:v>
                </c:pt>
                <c:pt idx="2">
                  <c:v>11</c:v>
                </c:pt>
                <c:pt idx="3">
                  <c:v>5</c:v>
                </c:pt>
                <c:pt idx="4">
                  <c:v>4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8E-4F3E-A389-EA08A437EFAD}"/>
            </c:ext>
          </c:extLst>
        </c:ser>
        <c:ser>
          <c:idx val="1"/>
          <c:order val="1"/>
          <c:tx>
            <c:strRef>
              <c:f>Sheet1!$B$65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Sheet1!$C$63:$H$63</c:f>
              <c:strCache>
                <c:ptCount val="6"/>
                <c:pt idx="0">
                  <c:v>Sub 5</c:v>
                </c:pt>
                <c:pt idx="1">
                  <c:v>5..5,99</c:v>
                </c:pt>
                <c:pt idx="2">
                  <c:v>6...6,99</c:v>
                </c:pt>
                <c:pt idx="3">
                  <c:v>7...7,99</c:v>
                </c:pt>
                <c:pt idx="4">
                  <c:v>8..8,99</c:v>
                </c:pt>
                <c:pt idx="5">
                  <c:v>9...10</c:v>
                </c:pt>
              </c:strCache>
            </c:strRef>
          </c:cat>
          <c:val>
            <c:numRef>
              <c:f>Sheet1!$C$65:$H$65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888E-4F3E-A389-EA08A437EFAD}"/>
            </c:ext>
          </c:extLst>
        </c:ser>
        <c:ser>
          <c:idx val="2"/>
          <c:order val="2"/>
          <c:tx>
            <c:strRef>
              <c:f>Sheet1!$B$66</c:f>
              <c:strCache>
                <c:ptCount val="1"/>
                <c:pt idx="0">
                  <c:v>Prof.Maricica Stoica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Sheet1!$C$63:$H$63</c:f>
              <c:strCache>
                <c:ptCount val="6"/>
                <c:pt idx="0">
                  <c:v>Sub 5</c:v>
                </c:pt>
                <c:pt idx="1">
                  <c:v>5..5,99</c:v>
                </c:pt>
                <c:pt idx="2">
                  <c:v>6...6,99</c:v>
                </c:pt>
                <c:pt idx="3">
                  <c:v>7...7,99</c:v>
                </c:pt>
                <c:pt idx="4">
                  <c:v>8..8,99</c:v>
                </c:pt>
                <c:pt idx="5">
                  <c:v>9...10</c:v>
                </c:pt>
              </c:strCache>
            </c:strRef>
          </c:cat>
          <c:val>
            <c:numRef>
              <c:f>Sheet1!$C$66:$H$66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8E-4F3E-A389-EA08A437EFAD}"/>
            </c:ext>
          </c:extLst>
        </c:ser>
        <c:ser>
          <c:idx val="3"/>
          <c:order val="3"/>
          <c:tx>
            <c:strRef>
              <c:f>Sheet1!$B$67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Sheet1!$C$63:$H$63</c:f>
              <c:strCache>
                <c:ptCount val="6"/>
                <c:pt idx="0">
                  <c:v>Sub 5</c:v>
                </c:pt>
                <c:pt idx="1">
                  <c:v>5..5,99</c:v>
                </c:pt>
                <c:pt idx="2">
                  <c:v>6...6,99</c:v>
                </c:pt>
                <c:pt idx="3">
                  <c:v>7...7,99</c:v>
                </c:pt>
                <c:pt idx="4">
                  <c:v>8..8,99</c:v>
                </c:pt>
                <c:pt idx="5">
                  <c:v>9...10</c:v>
                </c:pt>
              </c:strCache>
            </c:strRef>
          </c:cat>
          <c:val>
            <c:numRef>
              <c:f>Sheet1!$C$67:$H$67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3-888E-4F3E-A389-EA08A437E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6606592"/>
        <c:axId val="86608128"/>
      </c:barChart>
      <c:catAx>
        <c:axId val="8660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o-RO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86608128"/>
        <c:crosses val="autoZero"/>
        <c:auto val="1"/>
        <c:lblAlgn val="ctr"/>
        <c:lblOffset val="100"/>
        <c:noMultiLvlLbl val="0"/>
      </c:catAx>
      <c:valAx>
        <c:axId val="86608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o-RO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8660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o-RO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08355205599303"/>
          <c:y val="0.1111111111111111"/>
          <c:w val="0.84513867016622923"/>
          <c:h val="0.650789224263633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Sheet1!$B$78</c:f>
              <c:strCache>
                <c:ptCount val="1"/>
                <c:pt idx="0">
                  <c:v>Prof.Andreia Steclaru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Sheet1!$C$77:$H$77</c:f>
              <c:strCache>
                <c:ptCount val="6"/>
                <c:pt idx="0">
                  <c:v>Sub 5</c:v>
                </c:pt>
                <c:pt idx="1">
                  <c:v>5..5,99</c:v>
                </c:pt>
                <c:pt idx="2">
                  <c:v>6...6,99</c:v>
                </c:pt>
                <c:pt idx="3">
                  <c:v>7...7,99</c:v>
                </c:pt>
                <c:pt idx="4">
                  <c:v>8...8,99</c:v>
                </c:pt>
                <c:pt idx="5">
                  <c:v>9...10</c:v>
                </c:pt>
              </c:strCache>
            </c:strRef>
          </c:cat>
          <c:val>
            <c:numRef>
              <c:f>Sheet1!$C$78:$H$78</c:f>
              <c:numCache>
                <c:formatCode>General</c:formatCode>
                <c:ptCount val="6"/>
                <c:pt idx="0">
                  <c:v>8</c:v>
                </c:pt>
                <c:pt idx="1">
                  <c:v>2</c:v>
                </c:pt>
                <c:pt idx="2">
                  <c:v>11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3F-4786-93B6-7AF231C08692}"/>
            </c:ext>
          </c:extLst>
        </c:ser>
        <c:ser>
          <c:idx val="1"/>
          <c:order val="1"/>
          <c:tx>
            <c:strRef>
              <c:f>Sheet1!$B$79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Sheet1!$C$77:$H$77</c:f>
              <c:strCache>
                <c:ptCount val="6"/>
                <c:pt idx="0">
                  <c:v>Sub 5</c:v>
                </c:pt>
                <c:pt idx="1">
                  <c:v>5..5,99</c:v>
                </c:pt>
                <c:pt idx="2">
                  <c:v>6...6,99</c:v>
                </c:pt>
                <c:pt idx="3">
                  <c:v>7...7,99</c:v>
                </c:pt>
                <c:pt idx="4">
                  <c:v>8...8,99</c:v>
                </c:pt>
                <c:pt idx="5">
                  <c:v>9...10</c:v>
                </c:pt>
              </c:strCache>
            </c:strRef>
          </c:cat>
          <c:val>
            <c:numRef>
              <c:f>Sheet1!$C$79:$H$79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343F-4786-93B6-7AF231C086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6688128"/>
        <c:axId val="86689664"/>
      </c:barChart>
      <c:catAx>
        <c:axId val="86688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o-RO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86689664"/>
        <c:crosses val="autoZero"/>
        <c:auto val="1"/>
        <c:lblAlgn val="ctr"/>
        <c:lblOffset val="100"/>
        <c:noMultiLvlLbl val="0"/>
      </c:catAx>
      <c:valAx>
        <c:axId val="8668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o-RO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8668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o-RO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987823506497483E-2"/>
          <c:y val="0.14241861271008607"/>
          <c:w val="0.92706432124000049"/>
          <c:h val="0.782106026477741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Sheet1!$C$88</c:f>
              <c:strCache>
                <c:ptCount val="1"/>
                <c:pt idx="0">
                  <c:v>Sub 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lang="ro-RO"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Sheet1!$B$89:$B$100</c:f>
              <c:strCache>
                <c:ptCount val="10"/>
                <c:pt idx="0">
                  <c:v>Biologie </c:v>
                </c:pt>
                <c:pt idx="3">
                  <c:v>Chimie </c:v>
                </c:pt>
                <c:pt idx="6">
                  <c:v>Fizică </c:v>
                </c:pt>
                <c:pt idx="9">
                  <c:v>Informatică </c:v>
                </c:pt>
              </c:strCache>
            </c:strRef>
          </c:cat>
          <c:val>
            <c:numRef>
              <c:f>Sheet1!$C$89:$C$100</c:f>
              <c:numCache>
                <c:formatCode>General</c:formatCode>
                <c:ptCount val="12"/>
                <c:pt idx="0">
                  <c:v>4</c:v>
                </c:pt>
                <c:pt idx="3">
                  <c:v>0</c:v>
                </c:pt>
                <c:pt idx="6">
                  <c:v>2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4C-4A81-87D3-2C37E91C353B}"/>
            </c:ext>
          </c:extLst>
        </c:ser>
        <c:ser>
          <c:idx val="1"/>
          <c:order val="1"/>
          <c:tx>
            <c:strRef>
              <c:f>Sheet1!$D$88</c:f>
              <c:strCache>
                <c:ptCount val="1"/>
                <c:pt idx="0">
                  <c:v>5..5,99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lang="ro-RO"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Sheet1!$B$89:$B$100</c:f>
              <c:strCache>
                <c:ptCount val="10"/>
                <c:pt idx="0">
                  <c:v>Biologie </c:v>
                </c:pt>
                <c:pt idx="3">
                  <c:v>Chimie </c:v>
                </c:pt>
                <c:pt idx="6">
                  <c:v>Fizică </c:v>
                </c:pt>
                <c:pt idx="9">
                  <c:v>Informatică </c:v>
                </c:pt>
              </c:strCache>
            </c:strRef>
          </c:cat>
          <c:val>
            <c:numRef>
              <c:f>Sheet1!$D$89:$D$100</c:f>
              <c:numCache>
                <c:formatCode>General</c:formatCode>
                <c:ptCount val="12"/>
                <c:pt idx="0">
                  <c:v>4</c:v>
                </c:pt>
                <c:pt idx="3">
                  <c:v>1</c:v>
                </c:pt>
                <c:pt idx="6">
                  <c:v>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4C-4A81-87D3-2C37E91C353B}"/>
            </c:ext>
          </c:extLst>
        </c:ser>
        <c:ser>
          <c:idx val="2"/>
          <c:order val="2"/>
          <c:tx>
            <c:strRef>
              <c:f>Sheet1!$E$88</c:f>
              <c:strCache>
                <c:ptCount val="1"/>
                <c:pt idx="0">
                  <c:v>6...6,99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lang="ro-RO"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Sheet1!$B$89:$B$100</c:f>
              <c:strCache>
                <c:ptCount val="10"/>
                <c:pt idx="0">
                  <c:v>Biologie </c:v>
                </c:pt>
                <c:pt idx="3">
                  <c:v>Chimie </c:v>
                </c:pt>
                <c:pt idx="6">
                  <c:v>Fizică </c:v>
                </c:pt>
                <c:pt idx="9">
                  <c:v>Informatică </c:v>
                </c:pt>
              </c:strCache>
            </c:strRef>
          </c:cat>
          <c:val>
            <c:numRef>
              <c:f>Sheet1!$E$89:$E$100</c:f>
              <c:numCache>
                <c:formatCode>General</c:formatCode>
                <c:ptCount val="12"/>
                <c:pt idx="0">
                  <c:v>3</c:v>
                </c:pt>
                <c:pt idx="3">
                  <c:v>4</c:v>
                </c:pt>
                <c:pt idx="6">
                  <c:v>2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4C-4A81-87D3-2C37E91C353B}"/>
            </c:ext>
          </c:extLst>
        </c:ser>
        <c:ser>
          <c:idx val="3"/>
          <c:order val="3"/>
          <c:tx>
            <c:strRef>
              <c:f>Sheet1!$F$88</c:f>
              <c:strCache>
                <c:ptCount val="1"/>
                <c:pt idx="0">
                  <c:v>7...7,99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lang="ro-RO"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Sheet1!$B$89:$B$100</c:f>
              <c:strCache>
                <c:ptCount val="10"/>
                <c:pt idx="0">
                  <c:v>Biologie </c:v>
                </c:pt>
                <c:pt idx="3">
                  <c:v>Chimie </c:v>
                </c:pt>
                <c:pt idx="6">
                  <c:v>Fizică </c:v>
                </c:pt>
                <c:pt idx="9">
                  <c:v>Informatică </c:v>
                </c:pt>
              </c:strCache>
            </c:strRef>
          </c:cat>
          <c:val>
            <c:numRef>
              <c:f>Sheet1!$F$89:$F$100</c:f>
              <c:numCache>
                <c:formatCode>General</c:formatCode>
                <c:ptCount val="12"/>
                <c:pt idx="0">
                  <c:v>2</c:v>
                </c:pt>
                <c:pt idx="3">
                  <c:v>5</c:v>
                </c:pt>
                <c:pt idx="6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74C-4A81-87D3-2C37E91C353B}"/>
            </c:ext>
          </c:extLst>
        </c:ser>
        <c:ser>
          <c:idx val="4"/>
          <c:order val="4"/>
          <c:tx>
            <c:strRef>
              <c:f>Sheet1!$G$88</c:f>
              <c:strCache>
                <c:ptCount val="1"/>
                <c:pt idx="0">
                  <c:v>8...8,99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lang="ro-RO"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Sheet1!$B$89:$B$100</c:f>
              <c:strCache>
                <c:ptCount val="10"/>
                <c:pt idx="0">
                  <c:v>Biologie </c:v>
                </c:pt>
                <c:pt idx="3">
                  <c:v>Chimie </c:v>
                </c:pt>
                <c:pt idx="6">
                  <c:v>Fizică </c:v>
                </c:pt>
                <c:pt idx="9">
                  <c:v>Informatică </c:v>
                </c:pt>
              </c:strCache>
            </c:strRef>
          </c:cat>
          <c:val>
            <c:numRef>
              <c:f>Sheet1!$G$89:$G$100</c:f>
              <c:numCache>
                <c:formatCode>General</c:formatCode>
                <c:ptCount val="12"/>
                <c:pt idx="0">
                  <c:v>1</c:v>
                </c:pt>
                <c:pt idx="3">
                  <c:v>1</c:v>
                </c:pt>
                <c:pt idx="6">
                  <c:v>1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74C-4A81-87D3-2C37E91C353B}"/>
            </c:ext>
          </c:extLst>
        </c:ser>
        <c:ser>
          <c:idx val="5"/>
          <c:order val="5"/>
          <c:tx>
            <c:strRef>
              <c:f>Sheet1!$H$88</c:f>
              <c:strCache>
                <c:ptCount val="1"/>
                <c:pt idx="0">
                  <c:v>9...10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lang="ro-RO"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Sheet1!$B$89:$B$100</c:f>
              <c:strCache>
                <c:ptCount val="10"/>
                <c:pt idx="0">
                  <c:v>Biologie </c:v>
                </c:pt>
                <c:pt idx="3">
                  <c:v>Chimie </c:v>
                </c:pt>
                <c:pt idx="6">
                  <c:v>Fizică </c:v>
                </c:pt>
                <c:pt idx="9">
                  <c:v>Informatică </c:v>
                </c:pt>
              </c:strCache>
            </c:strRef>
          </c:cat>
          <c:val>
            <c:numRef>
              <c:f>Sheet1!$H$89:$H$100</c:f>
              <c:numCache>
                <c:formatCode>General</c:formatCode>
                <c:ptCount val="12"/>
                <c:pt idx="0">
                  <c:v>1</c:v>
                </c:pt>
                <c:pt idx="3">
                  <c:v>4</c:v>
                </c:pt>
                <c:pt idx="6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74C-4A81-87D3-2C37E91C353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86811392"/>
        <c:axId val="86812928"/>
      </c:barChart>
      <c:catAx>
        <c:axId val="868113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o-RO"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86812928"/>
        <c:crosses val="autoZero"/>
        <c:auto val="1"/>
        <c:lblAlgn val="ctr"/>
        <c:lblOffset val="100"/>
        <c:noMultiLvlLbl val="0"/>
      </c:catAx>
      <c:valAx>
        <c:axId val="868129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681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</c:legendEntry>
      <c:layout>
        <c:manualLayout>
          <c:xMode val="edge"/>
          <c:yMode val="edge"/>
          <c:x val="0.22687413994905287"/>
          <c:y val="2.4449877750611256E-2"/>
          <c:w val="0.64026597114094663"/>
          <c:h val="0.142418612710086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o-RO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1422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6851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9158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00388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2683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76885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85662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03337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95215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90869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98998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90484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980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67743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91361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39777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88611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76229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77030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ca6fcf8b10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3" name="Google Shape;683;gca6fcf8b10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065707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99046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604336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959278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30317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59534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486738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178390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678051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012815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962322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423618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290327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172241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708459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205051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7847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630450" y="630150"/>
            <a:ext cx="3883200" cy="3883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430350" y="228600"/>
            <a:ext cx="1388100" cy="13881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5908250" y="4660825"/>
            <a:ext cx="605400" cy="605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706650" y="3872629"/>
            <a:ext cx="1097700" cy="10977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2081694" y="771271"/>
            <a:ext cx="774600" cy="774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6513651" y="161669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2420476" y="3612044"/>
            <a:ext cx="336900" cy="336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2362484" y="1670133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6818461" y="1338692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6163989" y="4374525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2300611" y="990190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" name="Google Shape;21;p2"/>
          <p:cNvGrpSpPr/>
          <p:nvPr/>
        </p:nvGrpSpPr>
        <p:grpSpPr>
          <a:xfrm>
            <a:off x="3001075" y="4182123"/>
            <a:ext cx="508851" cy="478711"/>
            <a:chOff x="5972700" y="2330200"/>
            <a:chExt cx="411625" cy="387275"/>
          </a:xfrm>
        </p:grpSpPr>
        <p:sp>
          <p:nvSpPr>
            <p:cNvPr id="22" name="Google Shape;22;p2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24;p2"/>
          <p:cNvGrpSpPr/>
          <p:nvPr/>
        </p:nvGrpSpPr>
        <p:grpSpPr>
          <a:xfrm>
            <a:off x="5861768" y="506559"/>
            <a:ext cx="524975" cy="832145"/>
            <a:chOff x="6718575" y="2318625"/>
            <a:chExt cx="256950" cy="407375"/>
          </a:xfrm>
        </p:grpSpPr>
        <p:sp>
          <p:nvSpPr>
            <p:cNvPr id="25" name="Google Shape;25;p2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33" name="Google Shape;33;p2"/>
          <p:cNvSpPr txBox="1">
            <a:spLocks noGrp="1"/>
          </p:cNvSpPr>
          <p:nvPr>
            <p:ph type="ctrTitle"/>
          </p:nvPr>
        </p:nvSpPr>
        <p:spPr>
          <a:xfrm>
            <a:off x="2757250" y="961350"/>
            <a:ext cx="3629400" cy="32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2757247" y="861970"/>
            <a:ext cx="300900" cy="300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2"/>
          <p:cNvSpPr/>
          <p:nvPr/>
        </p:nvSpPr>
        <p:spPr>
          <a:xfrm>
            <a:off x="3509928" y="4757335"/>
            <a:ext cx="213000" cy="2130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"/>
          <p:cNvSpPr/>
          <p:nvPr/>
        </p:nvSpPr>
        <p:spPr>
          <a:xfrm>
            <a:off x="5494851" y="4374527"/>
            <a:ext cx="413400" cy="4134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"/>
          <p:cNvSpPr/>
          <p:nvPr/>
        </p:nvSpPr>
        <p:spPr>
          <a:xfrm>
            <a:off x="2630450" y="630150"/>
            <a:ext cx="3883200" cy="3883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"/>
          <p:cNvSpPr/>
          <p:nvPr/>
        </p:nvSpPr>
        <p:spPr>
          <a:xfrm>
            <a:off x="5430350" y="228600"/>
            <a:ext cx="1388100" cy="13881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3"/>
          <p:cNvSpPr/>
          <p:nvPr/>
        </p:nvSpPr>
        <p:spPr>
          <a:xfrm>
            <a:off x="5908250" y="4660825"/>
            <a:ext cx="605400" cy="6054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/>
          <p:nvPr/>
        </p:nvSpPr>
        <p:spPr>
          <a:xfrm>
            <a:off x="2706650" y="3872629"/>
            <a:ext cx="1097700" cy="10977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3"/>
          <p:cNvSpPr/>
          <p:nvPr/>
        </p:nvSpPr>
        <p:spPr>
          <a:xfrm>
            <a:off x="2081694" y="771271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"/>
          <p:cNvSpPr/>
          <p:nvPr/>
        </p:nvSpPr>
        <p:spPr>
          <a:xfrm>
            <a:off x="6513651" y="1616690"/>
            <a:ext cx="413400" cy="4134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3"/>
          <p:cNvSpPr/>
          <p:nvPr/>
        </p:nvSpPr>
        <p:spPr>
          <a:xfrm>
            <a:off x="2420476" y="3612044"/>
            <a:ext cx="336900" cy="336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3"/>
          <p:cNvSpPr/>
          <p:nvPr/>
        </p:nvSpPr>
        <p:spPr>
          <a:xfrm>
            <a:off x="2362484" y="1670133"/>
            <a:ext cx="213000" cy="213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3"/>
          <p:cNvSpPr/>
          <p:nvPr/>
        </p:nvSpPr>
        <p:spPr>
          <a:xfrm>
            <a:off x="6818461" y="1338692"/>
            <a:ext cx="93900" cy="93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3"/>
          <p:cNvSpPr/>
          <p:nvPr/>
        </p:nvSpPr>
        <p:spPr>
          <a:xfrm>
            <a:off x="6163989" y="4374525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3"/>
          <p:cNvSpPr/>
          <p:nvPr/>
        </p:nvSpPr>
        <p:spPr>
          <a:xfrm>
            <a:off x="2300611" y="990190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" name="Google Shape;50;p3"/>
          <p:cNvGrpSpPr/>
          <p:nvPr/>
        </p:nvGrpSpPr>
        <p:grpSpPr>
          <a:xfrm>
            <a:off x="3001075" y="4182123"/>
            <a:ext cx="508851" cy="478711"/>
            <a:chOff x="5972700" y="2330200"/>
            <a:chExt cx="411625" cy="387275"/>
          </a:xfrm>
        </p:grpSpPr>
        <p:sp>
          <p:nvSpPr>
            <p:cNvPr id="51" name="Google Shape;51;p3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" name="Google Shape;53;p3"/>
          <p:cNvGrpSpPr/>
          <p:nvPr/>
        </p:nvGrpSpPr>
        <p:grpSpPr>
          <a:xfrm>
            <a:off x="5861768" y="506559"/>
            <a:ext cx="524975" cy="832145"/>
            <a:chOff x="6718575" y="2318625"/>
            <a:chExt cx="256950" cy="407375"/>
          </a:xfrm>
        </p:grpSpPr>
        <p:sp>
          <p:nvSpPr>
            <p:cNvPr id="54" name="Google Shape;54;p3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62" name="Google Shape;62;p3"/>
          <p:cNvSpPr/>
          <p:nvPr/>
        </p:nvSpPr>
        <p:spPr>
          <a:xfrm>
            <a:off x="2757247" y="861970"/>
            <a:ext cx="300900" cy="3009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3"/>
          <p:cNvSpPr/>
          <p:nvPr/>
        </p:nvSpPr>
        <p:spPr>
          <a:xfrm>
            <a:off x="3509928" y="4757335"/>
            <a:ext cx="213000" cy="2130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3"/>
          <p:cNvSpPr/>
          <p:nvPr/>
        </p:nvSpPr>
        <p:spPr>
          <a:xfrm>
            <a:off x="5494851" y="4374527"/>
            <a:ext cx="413400" cy="4134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"/>
          <p:cNvSpPr txBox="1">
            <a:spLocks noGrp="1"/>
          </p:cNvSpPr>
          <p:nvPr>
            <p:ph type="ctrTitle"/>
          </p:nvPr>
        </p:nvSpPr>
        <p:spPr>
          <a:xfrm>
            <a:off x="2886100" y="1888150"/>
            <a:ext cx="3371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p3"/>
          <p:cNvSpPr txBox="1">
            <a:spLocks noGrp="1"/>
          </p:cNvSpPr>
          <p:nvPr>
            <p:ph type="subTitle" idx="1"/>
          </p:nvPr>
        </p:nvSpPr>
        <p:spPr>
          <a:xfrm>
            <a:off x="2886100" y="2916252"/>
            <a:ext cx="3371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algn="ctr" rtl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algn="ctr" rtl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algn="ctr" rtl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algn="ctr" rtl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algn="ctr" rtl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algn="ctr" rtl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algn="ctr" rtl="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5"/>
          <p:cNvSpPr/>
          <p:nvPr/>
        </p:nvSpPr>
        <p:spPr>
          <a:xfrm>
            <a:off x="-167025" y="559475"/>
            <a:ext cx="2630400" cy="2630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"/>
          <p:cNvSpPr/>
          <p:nvPr/>
        </p:nvSpPr>
        <p:spPr>
          <a:xfrm>
            <a:off x="1812100" y="27140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"/>
          <p:cNvSpPr/>
          <p:nvPr/>
        </p:nvSpPr>
        <p:spPr>
          <a:xfrm>
            <a:off x="1704597" y="-129655"/>
            <a:ext cx="300900" cy="300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"/>
          <p:cNvSpPr/>
          <p:nvPr/>
        </p:nvSpPr>
        <p:spPr>
          <a:xfrm>
            <a:off x="228600" y="2887250"/>
            <a:ext cx="605400" cy="605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5"/>
          <p:cNvSpPr/>
          <p:nvPr/>
        </p:nvSpPr>
        <p:spPr>
          <a:xfrm>
            <a:off x="1522903" y="3162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5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5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5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5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"/>
          <p:cNvSpPr/>
          <p:nvPr/>
        </p:nvSpPr>
        <p:spPr>
          <a:xfrm>
            <a:off x="91939" y="288725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" name="Google Shape;112;p5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113" name="Google Shape;113;p5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5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5"/>
          <p:cNvGrpSpPr/>
          <p:nvPr/>
        </p:nvGrpSpPr>
        <p:grpSpPr>
          <a:xfrm>
            <a:off x="2139871" y="482540"/>
            <a:ext cx="398658" cy="631920"/>
            <a:chOff x="6718575" y="2318625"/>
            <a:chExt cx="256950" cy="407375"/>
          </a:xfrm>
        </p:grpSpPr>
        <p:sp>
          <p:nvSpPr>
            <p:cNvPr id="116" name="Google Shape;116;p5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5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5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5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5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5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5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5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" name="Google Shape;124;p5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5"/>
          <p:cNvSpPr txBox="1">
            <a:spLocks noGrp="1"/>
          </p:cNvSpPr>
          <p:nvPr>
            <p:ph type="body" idx="1"/>
          </p:nvPr>
        </p:nvSpPr>
        <p:spPr>
          <a:xfrm>
            <a:off x="2901875" y="1033400"/>
            <a:ext cx="5292300" cy="326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SzPts val="2000"/>
              <a:buChar char="◦"/>
              <a:defRPr/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SzPts val="2000"/>
              <a:buChar char="◦"/>
              <a:defRPr/>
            </a:lvl9pPr>
          </a:lstStyle>
          <a:p>
            <a:endParaRPr/>
          </a:p>
        </p:txBody>
      </p:sp>
      <p:sp>
        <p:nvSpPr>
          <p:cNvPr id="126" name="Google Shape;126;p5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6"/>
          <p:cNvSpPr/>
          <p:nvPr/>
        </p:nvSpPr>
        <p:spPr>
          <a:xfrm>
            <a:off x="-167025" y="559475"/>
            <a:ext cx="2630400" cy="2630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6"/>
          <p:cNvSpPr/>
          <p:nvPr/>
        </p:nvSpPr>
        <p:spPr>
          <a:xfrm>
            <a:off x="1812100" y="27140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6"/>
          <p:cNvSpPr/>
          <p:nvPr/>
        </p:nvSpPr>
        <p:spPr>
          <a:xfrm>
            <a:off x="1704597" y="-129655"/>
            <a:ext cx="300900" cy="300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6"/>
          <p:cNvSpPr/>
          <p:nvPr/>
        </p:nvSpPr>
        <p:spPr>
          <a:xfrm>
            <a:off x="228600" y="2887250"/>
            <a:ext cx="605400" cy="605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6"/>
          <p:cNvSpPr/>
          <p:nvPr/>
        </p:nvSpPr>
        <p:spPr>
          <a:xfrm>
            <a:off x="1522903" y="3162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6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6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6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6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6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6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6"/>
          <p:cNvSpPr/>
          <p:nvPr/>
        </p:nvSpPr>
        <p:spPr>
          <a:xfrm>
            <a:off x="91939" y="288725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6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2" name="Google Shape;142;p6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143" name="Google Shape;143;p6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6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" name="Google Shape;145;p6"/>
          <p:cNvGrpSpPr/>
          <p:nvPr/>
        </p:nvGrpSpPr>
        <p:grpSpPr>
          <a:xfrm>
            <a:off x="2139871" y="482540"/>
            <a:ext cx="398658" cy="631920"/>
            <a:chOff x="6718575" y="2318625"/>
            <a:chExt cx="256950" cy="407375"/>
          </a:xfrm>
        </p:grpSpPr>
        <p:sp>
          <p:nvSpPr>
            <p:cNvPr id="146" name="Google Shape;146;p6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6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6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6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6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6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6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6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4" name="Google Shape;154;p6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6"/>
          <p:cNvSpPr txBox="1">
            <a:spLocks noGrp="1"/>
          </p:cNvSpPr>
          <p:nvPr>
            <p:ph type="body" idx="1"/>
          </p:nvPr>
        </p:nvSpPr>
        <p:spPr>
          <a:xfrm>
            <a:off x="2830925" y="1200150"/>
            <a:ext cx="2516400" cy="31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marL="914400" lvl="1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marL="3200400" lvl="6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marL="3657600" lvl="7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marL="4114800" lvl="8" indent="-34290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>
            <a:endParaRPr/>
          </a:p>
        </p:txBody>
      </p:sp>
      <p:sp>
        <p:nvSpPr>
          <p:cNvPr id="156" name="Google Shape;156;p6"/>
          <p:cNvSpPr txBox="1">
            <a:spLocks noGrp="1"/>
          </p:cNvSpPr>
          <p:nvPr>
            <p:ph type="body" idx="2"/>
          </p:nvPr>
        </p:nvSpPr>
        <p:spPr>
          <a:xfrm>
            <a:off x="5651044" y="1200150"/>
            <a:ext cx="2671500" cy="31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marL="914400" lvl="1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marL="3200400" lvl="6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marL="3657600" lvl="7" indent="-3429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marL="4114800" lvl="8" indent="-34290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>
            <a:endParaRPr/>
          </a:p>
        </p:txBody>
      </p:sp>
      <p:sp>
        <p:nvSpPr>
          <p:cNvPr id="157" name="Google Shape;157;p6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7"/>
          <p:cNvSpPr/>
          <p:nvPr/>
        </p:nvSpPr>
        <p:spPr>
          <a:xfrm>
            <a:off x="-167025" y="559475"/>
            <a:ext cx="2630400" cy="2630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7"/>
          <p:cNvSpPr/>
          <p:nvPr/>
        </p:nvSpPr>
        <p:spPr>
          <a:xfrm>
            <a:off x="1812100" y="27140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7"/>
          <p:cNvSpPr/>
          <p:nvPr/>
        </p:nvSpPr>
        <p:spPr>
          <a:xfrm>
            <a:off x="1704597" y="-129655"/>
            <a:ext cx="300900" cy="300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7"/>
          <p:cNvSpPr/>
          <p:nvPr/>
        </p:nvSpPr>
        <p:spPr>
          <a:xfrm>
            <a:off x="228600" y="2887250"/>
            <a:ext cx="605400" cy="605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7"/>
          <p:cNvSpPr/>
          <p:nvPr/>
        </p:nvSpPr>
        <p:spPr>
          <a:xfrm>
            <a:off x="1522903" y="3162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7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7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7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7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7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7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7"/>
          <p:cNvSpPr/>
          <p:nvPr/>
        </p:nvSpPr>
        <p:spPr>
          <a:xfrm>
            <a:off x="91939" y="288725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7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3" name="Google Shape;173;p7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174" name="Google Shape;174;p7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7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" name="Google Shape;176;p7"/>
          <p:cNvGrpSpPr/>
          <p:nvPr/>
        </p:nvGrpSpPr>
        <p:grpSpPr>
          <a:xfrm>
            <a:off x="2139871" y="482540"/>
            <a:ext cx="398658" cy="631920"/>
            <a:chOff x="6718575" y="2318625"/>
            <a:chExt cx="256950" cy="407375"/>
          </a:xfrm>
        </p:grpSpPr>
        <p:sp>
          <p:nvSpPr>
            <p:cNvPr id="177" name="Google Shape;177;p7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7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7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7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7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7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7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7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5" name="Google Shape;185;p7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7"/>
          <p:cNvSpPr txBox="1">
            <a:spLocks noGrp="1"/>
          </p:cNvSpPr>
          <p:nvPr>
            <p:ph type="body" idx="1"/>
          </p:nvPr>
        </p:nvSpPr>
        <p:spPr>
          <a:xfrm>
            <a:off x="2683000" y="1428750"/>
            <a:ext cx="1858800" cy="27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600"/>
              </a:spcBef>
              <a:spcAft>
                <a:spcPts val="0"/>
              </a:spcAft>
              <a:buSzPts val="1300"/>
              <a:buChar char="○"/>
              <a:defRPr sz="1300"/>
            </a:lvl1pPr>
            <a:lvl2pPr marL="914400" lvl="1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2pPr>
            <a:lvl3pPr marL="1371600" lvl="2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3pPr>
            <a:lvl4pPr marL="1828800" lvl="3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4pPr>
            <a:lvl5pPr marL="2286000" lvl="4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5pPr>
            <a:lvl6pPr marL="2743200" lvl="5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6pPr>
            <a:lvl7pPr marL="3200400" lvl="6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7pPr>
            <a:lvl8pPr marL="3657600" lvl="7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8pPr>
            <a:lvl9pPr marL="4114800" lvl="8" indent="-311150" rtl="0">
              <a:spcBef>
                <a:spcPts val="1000"/>
              </a:spcBef>
              <a:spcAft>
                <a:spcPts val="1000"/>
              </a:spcAft>
              <a:buSzPts val="1300"/>
              <a:buChar char="◦"/>
              <a:defRPr sz="1300"/>
            </a:lvl9pPr>
          </a:lstStyle>
          <a:p>
            <a:endParaRPr/>
          </a:p>
        </p:txBody>
      </p:sp>
      <p:sp>
        <p:nvSpPr>
          <p:cNvPr id="187" name="Google Shape;187;p7"/>
          <p:cNvSpPr txBox="1">
            <a:spLocks noGrp="1"/>
          </p:cNvSpPr>
          <p:nvPr>
            <p:ph type="body" idx="2"/>
          </p:nvPr>
        </p:nvSpPr>
        <p:spPr>
          <a:xfrm>
            <a:off x="4637114" y="1428750"/>
            <a:ext cx="1858800" cy="27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600"/>
              </a:spcBef>
              <a:spcAft>
                <a:spcPts val="0"/>
              </a:spcAft>
              <a:buSzPts val="1300"/>
              <a:buChar char="○"/>
              <a:defRPr sz="1300"/>
            </a:lvl1pPr>
            <a:lvl2pPr marL="914400" lvl="1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2pPr>
            <a:lvl3pPr marL="1371600" lvl="2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3pPr>
            <a:lvl4pPr marL="1828800" lvl="3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4pPr>
            <a:lvl5pPr marL="2286000" lvl="4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5pPr>
            <a:lvl6pPr marL="2743200" lvl="5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6pPr>
            <a:lvl7pPr marL="3200400" lvl="6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7pPr>
            <a:lvl8pPr marL="3657600" lvl="7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8pPr>
            <a:lvl9pPr marL="4114800" lvl="8" indent="-311150" rtl="0">
              <a:spcBef>
                <a:spcPts val="1000"/>
              </a:spcBef>
              <a:spcAft>
                <a:spcPts val="1000"/>
              </a:spcAft>
              <a:buSzPts val="1300"/>
              <a:buChar char="◦"/>
              <a:defRPr sz="1300"/>
            </a:lvl9pPr>
          </a:lstStyle>
          <a:p>
            <a:endParaRPr/>
          </a:p>
        </p:txBody>
      </p:sp>
      <p:sp>
        <p:nvSpPr>
          <p:cNvPr id="188" name="Google Shape;188;p7"/>
          <p:cNvSpPr txBox="1">
            <a:spLocks noGrp="1"/>
          </p:cNvSpPr>
          <p:nvPr>
            <p:ph type="body" idx="3"/>
          </p:nvPr>
        </p:nvSpPr>
        <p:spPr>
          <a:xfrm>
            <a:off x="6591228" y="1428750"/>
            <a:ext cx="1858800" cy="27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600"/>
              </a:spcBef>
              <a:spcAft>
                <a:spcPts val="0"/>
              </a:spcAft>
              <a:buSzPts val="1300"/>
              <a:buChar char="○"/>
              <a:defRPr sz="1300"/>
            </a:lvl1pPr>
            <a:lvl2pPr marL="914400" lvl="1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2pPr>
            <a:lvl3pPr marL="1371600" lvl="2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3pPr>
            <a:lvl4pPr marL="1828800" lvl="3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4pPr>
            <a:lvl5pPr marL="2286000" lvl="4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5pPr>
            <a:lvl6pPr marL="2743200" lvl="5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6pPr>
            <a:lvl7pPr marL="3200400" lvl="6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7pPr>
            <a:lvl8pPr marL="3657600" lvl="7" indent="-311150" rtl="0">
              <a:spcBef>
                <a:spcPts val="1000"/>
              </a:spcBef>
              <a:spcAft>
                <a:spcPts val="0"/>
              </a:spcAft>
              <a:buSzPts val="1300"/>
              <a:buChar char="◦"/>
              <a:defRPr sz="1300"/>
            </a:lvl8pPr>
            <a:lvl9pPr marL="4114800" lvl="8" indent="-311150" rtl="0">
              <a:spcBef>
                <a:spcPts val="1000"/>
              </a:spcBef>
              <a:spcAft>
                <a:spcPts val="1000"/>
              </a:spcAft>
              <a:buSzPts val="1300"/>
              <a:buChar char="◦"/>
              <a:defRPr sz="1300"/>
            </a:lvl9pPr>
          </a:lstStyle>
          <a:p>
            <a:endParaRPr/>
          </a:p>
        </p:txBody>
      </p:sp>
      <p:sp>
        <p:nvSpPr>
          <p:cNvPr id="189" name="Google Shape;189;p7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8"/>
          <p:cNvSpPr/>
          <p:nvPr/>
        </p:nvSpPr>
        <p:spPr>
          <a:xfrm>
            <a:off x="-167025" y="559475"/>
            <a:ext cx="2630400" cy="2630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8"/>
          <p:cNvSpPr/>
          <p:nvPr/>
        </p:nvSpPr>
        <p:spPr>
          <a:xfrm>
            <a:off x="1812100" y="27140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8"/>
          <p:cNvSpPr/>
          <p:nvPr/>
        </p:nvSpPr>
        <p:spPr>
          <a:xfrm>
            <a:off x="1704597" y="-129655"/>
            <a:ext cx="300900" cy="3009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8"/>
          <p:cNvSpPr/>
          <p:nvPr/>
        </p:nvSpPr>
        <p:spPr>
          <a:xfrm>
            <a:off x="228600" y="2887250"/>
            <a:ext cx="605400" cy="605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8"/>
          <p:cNvSpPr/>
          <p:nvPr/>
        </p:nvSpPr>
        <p:spPr>
          <a:xfrm>
            <a:off x="1522903" y="3162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8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8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8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8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8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8"/>
          <p:cNvSpPr/>
          <p:nvPr/>
        </p:nvSpPr>
        <p:spPr>
          <a:xfrm>
            <a:off x="91939" y="288725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8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02BDC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5" name="Google Shape;205;p8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206" name="Google Shape;206;p8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8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" name="Google Shape;208;p8"/>
          <p:cNvGrpSpPr/>
          <p:nvPr/>
        </p:nvGrpSpPr>
        <p:grpSpPr>
          <a:xfrm>
            <a:off x="2139871" y="482540"/>
            <a:ext cx="398658" cy="631920"/>
            <a:chOff x="6718575" y="2318625"/>
            <a:chExt cx="256950" cy="407375"/>
          </a:xfrm>
        </p:grpSpPr>
        <p:sp>
          <p:nvSpPr>
            <p:cNvPr id="209" name="Google Shape;209;p8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8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8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8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8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8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8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8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7" name="Google Shape;217;p8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8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BLANK_2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1"/>
          <p:cNvSpPr/>
          <p:nvPr/>
        </p:nvSpPr>
        <p:spPr>
          <a:xfrm>
            <a:off x="0" y="0"/>
            <a:ext cx="9144000" cy="5157300"/>
          </a:xfrm>
          <a:prstGeom prst="frame">
            <a:avLst>
              <a:gd name="adj1" fmla="val 792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1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11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FB600">
              <a:alpha val="796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1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1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1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1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1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1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1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1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1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1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1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8" name="Google Shape;288;p11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289" name="Google Shape;289;p11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1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1" name="Google Shape;291;p11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292" name="Google Shape;292;p11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1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1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1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1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1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1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1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0" name="Google Shape;300;p1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Aqua">
  <p:cSld name="BLANK_1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2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2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2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2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2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2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2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12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2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2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2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12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12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12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6" name="Google Shape;316;p12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317" name="Google Shape;317;p12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2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9" name="Google Shape;319;p12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320" name="Google Shape;320;p12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12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12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12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12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2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2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12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8" name="Google Shape;328;p12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Yellow">
  <p:cSld name="BLANK_1_1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3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3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3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3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13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13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13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3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C40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13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C4540">
              <a:alpha val="78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13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13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13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13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13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B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4" name="Google Shape;344;p13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345" name="Google Shape;345;p13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3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7" name="Google Shape;347;p13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348" name="Google Shape;348;p13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13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3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3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3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3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3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13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6" name="Google Shape;356;p13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Magenta">
  <p:cSld name="BLANK_1_1_1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4"/>
          <p:cNvSpPr/>
          <p:nvPr/>
        </p:nvSpPr>
        <p:spPr>
          <a:xfrm>
            <a:off x="407150" y="407075"/>
            <a:ext cx="8329800" cy="4329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14"/>
          <p:cNvSpPr/>
          <p:nvPr/>
        </p:nvSpPr>
        <p:spPr>
          <a:xfrm>
            <a:off x="217850" y="171250"/>
            <a:ext cx="1054200" cy="10542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14"/>
          <p:cNvSpPr/>
          <p:nvPr/>
        </p:nvSpPr>
        <p:spPr>
          <a:xfrm>
            <a:off x="1156976" y="-137274"/>
            <a:ext cx="398700" cy="3987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14"/>
          <p:cNvSpPr/>
          <p:nvPr/>
        </p:nvSpPr>
        <p:spPr>
          <a:xfrm>
            <a:off x="1397225" y="337514"/>
            <a:ext cx="136800" cy="1368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14"/>
          <p:cNvSpPr/>
          <p:nvPr/>
        </p:nvSpPr>
        <p:spPr>
          <a:xfrm>
            <a:off x="488128" y="1334485"/>
            <a:ext cx="213000" cy="213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14"/>
          <p:cNvSpPr/>
          <p:nvPr/>
        </p:nvSpPr>
        <p:spPr>
          <a:xfrm>
            <a:off x="7847950" y="4168079"/>
            <a:ext cx="1097700" cy="10977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14"/>
          <p:cNvSpPr/>
          <p:nvPr/>
        </p:nvSpPr>
        <p:spPr>
          <a:xfrm>
            <a:off x="8507494" y="2981146"/>
            <a:ext cx="774600" cy="7746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14"/>
          <p:cNvSpPr/>
          <p:nvPr/>
        </p:nvSpPr>
        <p:spPr>
          <a:xfrm>
            <a:off x="8094101" y="3973940"/>
            <a:ext cx="413400" cy="413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14"/>
          <p:cNvSpPr/>
          <p:nvPr/>
        </p:nvSpPr>
        <p:spPr>
          <a:xfrm>
            <a:off x="8622049" y="3872635"/>
            <a:ext cx="213000" cy="213000"/>
          </a:xfrm>
          <a:prstGeom prst="ellipse">
            <a:avLst/>
          </a:prstGeom>
          <a:solidFill>
            <a:srgbClr val="FF97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14"/>
          <p:cNvSpPr/>
          <p:nvPr/>
        </p:nvSpPr>
        <p:spPr>
          <a:xfrm>
            <a:off x="7550022" y="4801658"/>
            <a:ext cx="213000" cy="2130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14"/>
          <p:cNvSpPr/>
          <p:nvPr/>
        </p:nvSpPr>
        <p:spPr>
          <a:xfrm>
            <a:off x="7325661" y="4674667"/>
            <a:ext cx="93900" cy="939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14"/>
          <p:cNvSpPr/>
          <p:nvPr/>
        </p:nvSpPr>
        <p:spPr>
          <a:xfrm>
            <a:off x="258289" y="1577100"/>
            <a:ext cx="93900" cy="93900"/>
          </a:xfrm>
          <a:prstGeom prst="ellipse">
            <a:avLst/>
          </a:prstGeom>
          <a:solidFill>
            <a:srgbClr val="FFB6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14"/>
          <p:cNvSpPr/>
          <p:nvPr/>
        </p:nvSpPr>
        <p:spPr>
          <a:xfrm>
            <a:off x="8726411" y="3200065"/>
            <a:ext cx="336767" cy="336767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C406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1" name="Google Shape;371;p14"/>
          <p:cNvGrpSpPr/>
          <p:nvPr/>
        </p:nvGrpSpPr>
        <p:grpSpPr>
          <a:xfrm>
            <a:off x="8142375" y="4477573"/>
            <a:ext cx="508851" cy="478711"/>
            <a:chOff x="5972700" y="2330200"/>
            <a:chExt cx="411625" cy="387275"/>
          </a:xfrm>
        </p:grpSpPr>
        <p:sp>
          <p:nvSpPr>
            <p:cNvPr id="372" name="Google Shape;372;p14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4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4" name="Google Shape;374;p14"/>
          <p:cNvGrpSpPr/>
          <p:nvPr/>
        </p:nvGrpSpPr>
        <p:grpSpPr>
          <a:xfrm>
            <a:off x="545621" y="382390"/>
            <a:ext cx="398658" cy="631920"/>
            <a:chOff x="6718575" y="2318625"/>
            <a:chExt cx="256950" cy="407375"/>
          </a:xfrm>
        </p:grpSpPr>
        <p:sp>
          <p:nvSpPr>
            <p:cNvPr id="375" name="Google Shape;375;p14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4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4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4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4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4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4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4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02BD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3" name="Google Shape;383;p14"/>
          <p:cNvSpPr/>
          <p:nvPr/>
        </p:nvSpPr>
        <p:spPr>
          <a:xfrm>
            <a:off x="-117275" y="847257"/>
            <a:ext cx="605400" cy="605400"/>
          </a:xfrm>
          <a:prstGeom prst="ellipse">
            <a:avLst/>
          </a:prstGeom>
          <a:solidFill>
            <a:srgbClr val="02BD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14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2901875" y="1033400"/>
            <a:ext cx="5292300" cy="3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 Light"/>
              <a:buChar char="○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55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355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355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355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355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lvl="6" indent="-355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lvl="7" indent="-35560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lvl="8" indent="-35560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Lato Light"/>
              <a:buChar char="◦"/>
              <a:defRPr sz="2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Slab Regular"/>
              <a:buNone/>
              <a:defRPr sz="2000">
                <a:solidFill>
                  <a:schemeClr val="lt1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r">
              <a:buNone/>
              <a:defRPr sz="1200">
                <a:solidFill>
                  <a:schemeClr val="dk2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7" r:id="rId7"/>
    <p:sldLayoutId id="2147483658" r:id="rId8"/>
    <p:sldLayoutId id="2147483659" r:id="rId9"/>
    <p:sldLayoutId id="2147483660" r:id="rId10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"/>
          <p:cNvSpPr txBox="1">
            <a:spLocks noGrp="1"/>
          </p:cNvSpPr>
          <p:nvPr>
            <p:ph type="ctrTitle"/>
          </p:nvPr>
        </p:nvSpPr>
        <p:spPr>
          <a:xfrm>
            <a:off x="2757300" y="791229"/>
            <a:ext cx="3629400" cy="32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2800" b="1" dirty="0"/>
            </a:br>
            <a:r>
              <a:rPr lang="ro-RO" sz="2800" b="1" dirty="0"/>
              <a:t>Raport de activitate </a:t>
            </a:r>
            <a:r>
              <a:rPr lang="en-US" sz="2800" b="1" dirty="0"/>
              <a:t>D</a:t>
            </a:r>
            <a:r>
              <a:rPr lang="ro-RO" sz="2800" b="1" dirty="0" err="1"/>
              <a:t>irector</a:t>
            </a:r>
            <a:r>
              <a:rPr lang="ro-RO" sz="2800" b="1" dirty="0"/>
              <a:t> adjunct</a:t>
            </a:r>
            <a:br>
              <a:rPr lang="en-US" sz="2800" dirty="0"/>
            </a:br>
            <a:br>
              <a:rPr lang="ro-RO" sz="2800" dirty="0"/>
            </a:br>
            <a:r>
              <a:rPr lang="ro-RO" sz="2400" dirty="0"/>
              <a:t>An școlar 2021-2022</a:t>
            </a:r>
            <a:br>
              <a:rPr lang="en-US" sz="2400" dirty="0"/>
            </a:br>
            <a:r>
              <a:rPr lang="en-US" sz="2400" dirty="0"/>
              <a:t>Nr</a:t>
            </a:r>
            <a:r>
              <a:rPr lang="ro-RO" sz="2400" dirty="0"/>
              <a:t> 3822</a:t>
            </a:r>
            <a:r>
              <a:rPr lang="en-US" sz="2400" dirty="0"/>
              <a:t>/ 29.09.2022</a:t>
            </a:r>
            <a:endParaRPr sz="2400" dirty="0"/>
          </a:p>
        </p:txBody>
      </p:sp>
      <p:pic>
        <p:nvPicPr>
          <p:cNvPr id="3" name="Picture 24">
            <a:extLst>
              <a:ext uri="{FF2B5EF4-FFF2-40B4-BE49-F238E27FC236}">
                <a16:creationId xmlns:a16="http://schemas.microsoft.com/office/drawing/2014/main" id="{CE5DF0C5-D79E-440D-AAF1-5F6069FAB236}"/>
              </a:ext>
            </a:extLst>
          </p:cNvPr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826" y="126922"/>
            <a:ext cx="1085850" cy="1095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9">
            <a:extLst>
              <a:ext uri="{FF2B5EF4-FFF2-40B4-BE49-F238E27FC236}">
                <a16:creationId xmlns:a16="http://schemas.microsoft.com/office/drawing/2014/main" id="{DA63ADE4-5545-468A-9F41-28E3D6D7C7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24" y="126922"/>
            <a:ext cx="2116014" cy="9495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7"/>
          <p:cNvSpPr txBox="1">
            <a:spLocks noGrp="1"/>
          </p:cNvSpPr>
          <p:nvPr>
            <p:ph type="subTitle" idx="4294967295"/>
          </p:nvPr>
        </p:nvSpPr>
        <p:spPr>
          <a:xfrm>
            <a:off x="1696212" y="1407842"/>
            <a:ext cx="6092952" cy="29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o-RO" sz="3600" i="1" dirty="0">
                <a:solidFill>
                  <a:srgbClr val="FFFFFF"/>
                </a:solidFill>
                <a:latin typeface="Harlow Solid Italic" panose="04030604020F02020D02" pitchFamily="82" charset="0"/>
              </a:rPr>
              <a:t>„Viitorul  aparține celor care cred în frumusețea visurilor lor!”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o-RO" sz="3600" i="1" dirty="0" err="1">
                <a:solidFill>
                  <a:srgbClr val="FFFFFF"/>
                </a:solidFill>
                <a:latin typeface="Harlow Solid Italic" panose="04030604020F02020D02" pitchFamily="82" charset="0"/>
              </a:rPr>
              <a:t>Eleonor</a:t>
            </a:r>
            <a:r>
              <a:rPr lang="ro-RO" sz="3600" i="1" dirty="0">
                <a:solidFill>
                  <a:srgbClr val="FFFFFF"/>
                </a:solidFill>
                <a:latin typeface="Harlow Solid Italic" panose="04030604020F02020D02" pitchFamily="82" charset="0"/>
              </a:rPr>
              <a:t> </a:t>
            </a:r>
            <a:r>
              <a:rPr lang="ro-RO" sz="3600" i="1" dirty="0" err="1">
                <a:solidFill>
                  <a:srgbClr val="FFFFFF"/>
                </a:solidFill>
                <a:latin typeface="Harlow Solid Italic" panose="04030604020F02020D02" pitchFamily="82" charset="0"/>
              </a:rPr>
              <a:t>Rosevelt</a:t>
            </a:r>
            <a:endParaRPr sz="3600" i="1" dirty="0">
              <a:solidFill>
                <a:srgbClr val="FFFFFF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06" name="Google Shape;406;p17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6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o-RO" b="1" dirty="0"/>
              <a:t>ORGANIGRAMA COLEGIULUI TEHN</a:t>
            </a:r>
            <a:r>
              <a:rPr lang="en-US" b="1" dirty="0"/>
              <a:t>I</a:t>
            </a:r>
            <a:r>
              <a:rPr lang="ro-RO" b="1" dirty="0"/>
              <a:t>C „MIHAI</a:t>
            </a:r>
            <a:r>
              <a:rPr lang="en-US" b="1" dirty="0"/>
              <a:t>L</a:t>
            </a:r>
            <a:r>
              <a:rPr lang="ro-RO" b="1" dirty="0"/>
              <a:t>  STURDZA”</a:t>
            </a:r>
            <a:r>
              <a:rPr lang="en-US" b="1" dirty="0"/>
              <a:t> IA</a:t>
            </a:r>
            <a:r>
              <a:rPr lang="ro-RO" b="1" dirty="0"/>
              <a:t>ȘI</a:t>
            </a:r>
            <a:endParaRPr b="1" dirty="0"/>
          </a:p>
        </p:txBody>
      </p:sp>
      <p:sp>
        <p:nvSpPr>
          <p:cNvPr id="396" name="Google Shape;396;p16"/>
          <p:cNvSpPr txBox="1">
            <a:spLocks noGrp="1"/>
          </p:cNvSpPr>
          <p:nvPr>
            <p:ph type="body" idx="1"/>
          </p:nvPr>
        </p:nvSpPr>
        <p:spPr>
          <a:xfrm>
            <a:off x="4061638" y="332459"/>
            <a:ext cx="3459126" cy="7418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sz="14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Director</a:t>
            </a:r>
            <a:r>
              <a:rPr lang="ro-RO" sz="1400" dirty="0">
                <a:solidFill>
                  <a:schemeClr val="tx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- prof. Cristina-Maria </a:t>
            </a:r>
            <a:r>
              <a:rPr lang="ro-RO" sz="1400" dirty="0" err="1">
                <a:solidFill>
                  <a:schemeClr val="tx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Bida</a:t>
            </a:r>
            <a:r>
              <a:rPr lang="ro-RO" sz="1400" dirty="0">
                <a:solidFill>
                  <a:schemeClr val="tx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; 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sz="14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Director-adjunct</a:t>
            </a:r>
            <a:r>
              <a:rPr lang="ro-RO" sz="1400" dirty="0">
                <a:solidFill>
                  <a:schemeClr val="tx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- prof. Cornelia Toader;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endParaRPr sz="1400" dirty="0">
              <a:solidFill>
                <a:schemeClr val="tx1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98" name="Google Shape;398;p16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  <p:sp>
        <p:nvSpPr>
          <p:cNvPr id="7" name="CasetăText 6">
            <a:extLst>
              <a:ext uri="{FF2B5EF4-FFF2-40B4-BE49-F238E27FC236}">
                <a16:creationId xmlns:a16="http://schemas.microsoft.com/office/drawing/2014/main" id="{12861822-FAF4-467D-A1FB-C2B9C8EBD789}"/>
              </a:ext>
            </a:extLst>
          </p:cNvPr>
          <p:cNvSpPr txBox="1"/>
          <p:nvPr/>
        </p:nvSpPr>
        <p:spPr>
          <a:xfrm>
            <a:off x="2729022" y="1065218"/>
            <a:ext cx="4948791" cy="37548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b="1" dirty="0">
                <a:solidFill>
                  <a:srgbClr val="0070C0"/>
                </a:solidFill>
                <a:cs typeface="Times New Roman" panose="02020603050405020304" pitchFamily="18" charset="0"/>
              </a:rPr>
              <a:t>Consiliu de administrație: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Preşedinte</a:t>
            </a:r>
            <a:r>
              <a:rPr lang="ro-RO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CA – Dir. prof. Cristina Maria </a:t>
            </a:r>
            <a:r>
              <a:rPr lang="ro-RO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Bida</a:t>
            </a:r>
            <a:r>
              <a:rPr lang="ro-RO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;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Membri: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Prof. Cornelia Toader-Dir. adjunct;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Prof. </a:t>
            </a:r>
            <a:r>
              <a:rPr lang="ro-RO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Ştefan</a:t>
            </a:r>
            <a:r>
              <a:rPr lang="ro-RO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o-RO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Chichirău</a:t>
            </a:r>
            <a:r>
              <a:rPr lang="ro-RO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;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Prof. Radu Mănucă;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Ciobanu Adina - reprezentant al </a:t>
            </a:r>
            <a:r>
              <a:rPr lang="ro-RO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părinţilor</a:t>
            </a:r>
            <a:r>
              <a:rPr lang="ro-RO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;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Chiforeac</a:t>
            </a:r>
            <a:r>
              <a:rPr lang="ro-RO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Dan - reprezentant al Consiliului Local;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Doina Cazan - reprezentantă al Consiliului Local;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Marius </a:t>
            </a:r>
            <a:r>
              <a:rPr lang="ro-RO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Părpăliță</a:t>
            </a:r>
            <a:r>
              <a:rPr lang="ro-RO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- reprezentant al Primăriei </a:t>
            </a:r>
            <a:r>
              <a:rPr lang="ro-RO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Iaşi</a:t>
            </a:r>
            <a:r>
              <a:rPr lang="ro-RO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;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Hîrbu</a:t>
            </a:r>
            <a:r>
              <a:rPr lang="ro-RO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Denis - reprezentant al Consiliului elevilor;</a:t>
            </a:r>
          </a:p>
          <a:p>
            <a:pPr>
              <a:buClr>
                <a:schemeClr val="dk1"/>
              </a:buClr>
              <a:buSzPts val="1100"/>
            </a:pPr>
            <a:r>
              <a:rPr lang="ro-RO" b="1" dirty="0">
                <a:solidFill>
                  <a:srgbClr val="0070C0"/>
                </a:solidFill>
                <a:cs typeface="Times New Roman" panose="02020603050405020304" pitchFamily="18" charset="0"/>
              </a:rPr>
              <a:t>Consilier educativ </a:t>
            </a:r>
            <a:r>
              <a:rPr lang="ro-RO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– prof. Cristina Cărăbuș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b="1" dirty="0">
                <a:solidFill>
                  <a:srgbClr val="0070C0"/>
                </a:solidFill>
                <a:cs typeface="Times New Roman" panose="02020603050405020304" pitchFamily="18" charset="0"/>
              </a:rPr>
              <a:t>Comisia de Calitate </a:t>
            </a:r>
            <a:r>
              <a:rPr lang="ro-RO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–prof. Mariana </a:t>
            </a:r>
            <a:r>
              <a:rPr lang="ro-RO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Comănici</a:t>
            </a:r>
            <a:endParaRPr lang="ro-RO" dirty="0">
              <a:solidFill>
                <a:schemeClr val="tx1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it-IT" b="1" dirty="0">
                <a:solidFill>
                  <a:srgbClr val="0070C0"/>
                </a:solidFill>
                <a:cs typeface="Times New Roman" panose="02020603050405020304" pitchFamily="18" charset="0"/>
              </a:rPr>
              <a:t>Responsabil al Consiliului Elevilor </a:t>
            </a:r>
            <a:r>
              <a:rPr lang="it-IT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– bibl. Rodica Năstase</a:t>
            </a:r>
            <a:endParaRPr lang="ro-RO" dirty="0">
              <a:solidFill>
                <a:schemeClr val="tx1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b="1" dirty="0">
                <a:solidFill>
                  <a:srgbClr val="0070C0"/>
                </a:solidFill>
                <a:cs typeface="Times New Roman" panose="02020603050405020304" pitchFamily="18" charset="0"/>
              </a:rPr>
              <a:t>Responsabil PSI </a:t>
            </a:r>
            <a:r>
              <a:rPr lang="ro-RO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– Prof. Ion Luca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b="1" dirty="0">
                <a:solidFill>
                  <a:srgbClr val="0070C0"/>
                </a:solidFill>
                <a:cs typeface="Times New Roman" panose="02020603050405020304" pitchFamily="18" charset="0"/>
              </a:rPr>
              <a:t>Responsabil SSM- </a:t>
            </a:r>
            <a:r>
              <a:rPr lang="ro-RO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ing. Marilena Gorea</a:t>
            </a:r>
            <a:endParaRPr lang="it-IT" dirty="0">
              <a:solidFill>
                <a:schemeClr val="tx1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endParaRPr lang="ro-RO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6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o-RO" b="1" dirty="0">
                <a:solidFill>
                  <a:schemeClr val="bg1"/>
                </a:solidFill>
                <a:latin typeface="Roboto Slab Regular" charset="0"/>
                <a:ea typeface="Roboto Slab Regular" charset="0"/>
              </a:rPr>
              <a:t>Responsabilii catedrelor în comisia de </a:t>
            </a:r>
            <a:r>
              <a:rPr lang="ro-RO" b="1" dirty="0" err="1">
                <a:solidFill>
                  <a:schemeClr val="bg1"/>
                </a:solidFill>
                <a:latin typeface="Roboto Slab Regular" charset="0"/>
                <a:ea typeface="Roboto Slab Regular" charset="0"/>
              </a:rPr>
              <a:t>Curricilum</a:t>
            </a:r>
            <a:endParaRPr dirty="0">
              <a:solidFill>
                <a:schemeClr val="bg1"/>
              </a:solidFill>
              <a:latin typeface="Roboto Slab Regular" charset="0"/>
              <a:ea typeface="Roboto Slab Regular" charset="0"/>
            </a:endParaRPr>
          </a:p>
        </p:txBody>
      </p:sp>
      <p:sp>
        <p:nvSpPr>
          <p:cNvPr id="398" name="Google Shape;398;p16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  <p:sp>
        <p:nvSpPr>
          <p:cNvPr id="7" name="CasetăText 6">
            <a:extLst>
              <a:ext uri="{FF2B5EF4-FFF2-40B4-BE49-F238E27FC236}">
                <a16:creationId xmlns:a16="http://schemas.microsoft.com/office/drawing/2014/main" id="{12861822-FAF4-467D-A1FB-C2B9C8EBD789}"/>
              </a:ext>
            </a:extLst>
          </p:cNvPr>
          <p:cNvSpPr txBox="1"/>
          <p:nvPr/>
        </p:nvSpPr>
        <p:spPr>
          <a:xfrm>
            <a:off x="2574716" y="1382210"/>
            <a:ext cx="581761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sz="1600" b="1" i="1" dirty="0">
                <a:solidFill>
                  <a:srgbClr val="0070C0"/>
                </a:solidFill>
                <a:cs typeface="Times New Roman" panose="02020603050405020304" pitchFamily="18" charset="0"/>
              </a:rPr>
              <a:t>Română</a:t>
            </a:r>
            <a:r>
              <a:rPr lang="ro-RO" sz="1600" i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– prof. Anamaria Boboc ; 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sz="1600" b="1" i="1" dirty="0">
                <a:solidFill>
                  <a:srgbClr val="0070C0"/>
                </a:solidFill>
                <a:cs typeface="Times New Roman" panose="02020603050405020304" pitchFamily="18" charset="0"/>
              </a:rPr>
              <a:t>Limbi moderne </a:t>
            </a:r>
            <a:r>
              <a:rPr lang="ro-RO" sz="1600" i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– prof. Cristina Cărăbuș ;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sz="1600" b="1" i="1" dirty="0">
                <a:solidFill>
                  <a:srgbClr val="0070C0"/>
                </a:solidFill>
                <a:cs typeface="Times New Roman" panose="02020603050405020304" pitchFamily="18" charset="0"/>
              </a:rPr>
              <a:t>Matematică</a:t>
            </a:r>
            <a:r>
              <a:rPr lang="ro-RO" sz="1600" i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–prof. </a:t>
            </a:r>
            <a:r>
              <a:rPr lang="ro-RO" sz="1600" i="1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Andreia</a:t>
            </a:r>
            <a:r>
              <a:rPr lang="ro-RO" sz="1600" i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o-RO" sz="1600" i="1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Steclaru</a:t>
            </a:r>
            <a:r>
              <a:rPr lang="ro-RO" sz="1600" i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;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sz="1600" b="1" i="1" dirty="0">
                <a:solidFill>
                  <a:srgbClr val="0070C0"/>
                </a:solidFill>
                <a:cs typeface="Times New Roman" panose="02020603050405020304" pitchFamily="18" charset="0"/>
              </a:rPr>
              <a:t>Științe</a:t>
            </a:r>
            <a:r>
              <a:rPr lang="ro-RO" sz="1600" b="1" i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o-RO" sz="1600" i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- prof. Raluca </a:t>
            </a:r>
            <a:r>
              <a:rPr lang="ro-RO" sz="1600" i="1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Dulman</a:t>
            </a:r>
            <a:r>
              <a:rPr lang="ro-RO" sz="1600" i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; 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sz="1600" b="1" i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Socio</a:t>
            </a:r>
            <a:r>
              <a:rPr lang="ro-RO" sz="1600" b="1" i="1" dirty="0">
                <a:solidFill>
                  <a:srgbClr val="0070C0"/>
                </a:solidFill>
                <a:cs typeface="Times New Roman" panose="02020603050405020304" pitchFamily="18" charset="0"/>
              </a:rPr>
              <a:t>-umane, istorie, geografie </a:t>
            </a:r>
            <a:r>
              <a:rPr lang="ro-RO" sz="1600" i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– prof. Mihaela Ivănescu; 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sz="1600" b="1" i="1" dirty="0">
                <a:solidFill>
                  <a:srgbClr val="0070C0"/>
                </a:solidFill>
                <a:cs typeface="Times New Roman" panose="02020603050405020304" pitchFamily="18" charset="0"/>
              </a:rPr>
              <a:t>Educați fizică și arte </a:t>
            </a:r>
            <a:r>
              <a:rPr lang="ro-RO" sz="1600" i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- prof. Ion Luca; 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sz="1600" b="1" i="1" dirty="0">
                <a:solidFill>
                  <a:srgbClr val="0070C0"/>
                </a:solidFill>
                <a:cs typeface="Times New Roman" panose="02020603050405020304" pitchFamily="18" charset="0"/>
              </a:rPr>
              <a:t>Tehnologii</a:t>
            </a:r>
            <a:r>
              <a:rPr lang="ro-RO" sz="1600" i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- prof. Ștefan </a:t>
            </a:r>
            <a:r>
              <a:rPr lang="ro-RO" sz="1600" i="1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Chichirău</a:t>
            </a:r>
            <a:r>
              <a:rPr lang="ro-RO" sz="1600" i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; 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sz="1600" b="1" i="1" dirty="0">
                <a:solidFill>
                  <a:srgbClr val="0070C0"/>
                </a:solidFill>
                <a:cs typeface="Times New Roman" panose="02020603050405020304" pitchFamily="18" charset="0"/>
              </a:rPr>
              <a:t>Comisia diriginților </a:t>
            </a:r>
            <a:r>
              <a:rPr lang="ro-RO" sz="1600" i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–  prof. Raluca </a:t>
            </a:r>
            <a:r>
              <a:rPr lang="ro-RO" sz="1600" i="1" dirty="0" err="1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Dulman</a:t>
            </a:r>
            <a:r>
              <a:rPr lang="ro-RO" sz="1600" i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; 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sz="1600" b="1" i="1" dirty="0">
                <a:solidFill>
                  <a:srgbClr val="0070C0"/>
                </a:solidFill>
                <a:cs typeface="Times New Roman" panose="02020603050405020304" pitchFamily="18" charset="0"/>
              </a:rPr>
              <a:t>SNAC</a:t>
            </a:r>
            <a:r>
              <a:rPr lang="ro-RO" sz="1600" i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 – prof. Mihaela Ivănescu;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ro-RO" sz="1600" b="1" i="1" dirty="0">
                <a:solidFill>
                  <a:srgbClr val="0070C0"/>
                </a:solidFill>
                <a:cs typeface="Times New Roman" panose="02020603050405020304" pitchFamily="18" charset="0"/>
              </a:rPr>
              <a:t>Comisia pentru combaterea violenței </a:t>
            </a:r>
            <a:r>
              <a:rPr lang="ro-RO" sz="1600" i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- prof. Radu Mănucă</a:t>
            </a:r>
            <a:r>
              <a:rPr lang="ro-RO" b="1" dirty="0">
                <a:solidFill>
                  <a:schemeClr val="tx1">
                    <a:lumMod val="50000"/>
                  </a:schemeClr>
                </a:solidFill>
                <a:cs typeface="Times New Roman" panose="02020603050405020304" pitchFamily="18" charset="0"/>
              </a:rPr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1800112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6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o-RO" b="1" dirty="0"/>
              <a:t>Resursă umană 41 cadre didactice</a:t>
            </a:r>
          </a:p>
        </p:txBody>
      </p:sp>
      <p:sp>
        <p:nvSpPr>
          <p:cNvPr id="398" name="Google Shape;398;p16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4ADB00F1-169A-4635-833B-0CD6AB9740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081070"/>
              </p:ext>
            </p:extLst>
          </p:nvPr>
        </p:nvGraphicFramePr>
        <p:xfrm>
          <a:off x="2800445" y="1099755"/>
          <a:ext cx="5317539" cy="2943989"/>
        </p:xfrm>
        <a:graphic>
          <a:graphicData uri="http://schemas.openxmlformats.org/drawingml/2006/table">
            <a:tbl>
              <a:tblPr firstRow="1" bandRow="1">
                <a:tableStyleId>{5E225D28-81A1-47F6-B832-14334138A573}</a:tableStyleId>
              </a:tblPr>
              <a:tblGrid>
                <a:gridCol w="1772513">
                  <a:extLst>
                    <a:ext uri="{9D8B030D-6E8A-4147-A177-3AD203B41FA5}">
                      <a16:colId xmlns:a16="http://schemas.microsoft.com/office/drawing/2014/main" val="3012889615"/>
                    </a:ext>
                  </a:extLst>
                </a:gridCol>
                <a:gridCol w="1772513">
                  <a:extLst>
                    <a:ext uri="{9D8B030D-6E8A-4147-A177-3AD203B41FA5}">
                      <a16:colId xmlns:a16="http://schemas.microsoft.com/office/drawing/2014/main" val="3636985031"/>
                    </a:ext>
                  </a:extLst>
                </a:gridCol>
                <a:gridCol w="1772513">
                  <a:extLst>
                    <a:ext uri="{9D8B030D-6E8A-4147-A177-3AD203B41FA5}">
                      <a16:colId xmlns:a16="http://schemas.microsoft.com/office/drawing/2014/main" val="3458887129"/>
                    </a:ext>
                  </a:extLst>
                </a:gridCol>
              </a:tblGrid>
              <a:tr h="368788"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rgbClr val="990000"/>
                          </a:solidFill>
                        </a:rPr>
                        <a:t>Cadre didactice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rgbClr val="990000"/>
                          </a:solidFill>
                        </a:rPr>
                        <a:t>Număr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rgbClr val="990000"/>
                          </a:solidFill>
                        </a:rPr>
                        <a:t>Procent </a:t>
                      </a:r>
                      <a:r>
                        <a:rPr lang="en-GB" dirty="0">
                          <a:solidFill>
                            <a:srgbClr val="990000"/>
                          </a:solidFill>
                        </a:rPr>
                        <a:t>[%]</a:t>
                      </a:r>
                      <a:endParaRPr lang="ro-RO" dirty="0">
                        <a:solidFill>
                          <a:srgbClr val="99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15472"/>
                  </a:ext>
                </a:extLst>
              </a:tr>
              <a:tr h="368788">
                <a:tc>
                  <a:txBody>
                    <a:bodyPr/>
                    <a:lstStyle/>
                    <a:p>
                      <a:r>
                        <a:rPr lang="ro-RO" b="1" dirty="0">
                          <a:solidFill>
                            <a:srgbClr val="990000"/>
                          </a:solidFill>
                        </a:rPr>
                        <a:t>Cu doctorat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rgbClr val="99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rgbClr val="990000"/>
                          </a:solidFill>
                        </a:rPr>
                        <a:t>7,32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978810"/>
                  </a:ext>
                </a:extLst>
              </a:tr>
              <a:tr h="362473">
                <a:tc>
                  <a:txBody>
                    <a:bodyPr/>
                    <a:lstStyle/>
                    <a:p>
                      <a:r>
                        <a:rPr lang="ro-RO" b="1" dirty="0">
                          <a:solidFill>
                            <a:srgbClr val="990000"/>
                          </a:solidFill>
                        </a:rPr>
                        <a:t>Cu gradul 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rgbClr val="990000"/>
                          </a:solidFill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rgbClr val="990000"/>
                          </a:solidFill>
                        </a:rPr>
                        <a:t>68,29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620028"/>
                  </a:ext>
                </a:extLst>
              </a:tr>
              <a:tr h="368788">
                <a:tc>
                  <a:txBody>
                    <a:bodyPr/>
                    <a:lstStyle/>
                    <a:p>
                      <a:r>
                        <a:rPr lang="ro-RO" b="1" dirty="0">
                          <a:solidFill>
                            <a:srgbClr val="990000"/>
                          </a:solidFill>
                        </a:rPr>
                        <a:t>Cu gradul 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rgbClr val="99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rgbClr val="990000"/>
                          </a:solidFill>
                        </a:rPr>
                        <a:t>12,20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906034"/>
                  </a:ext>
                </a:extLst>
              </a:tr>
              <a:tr h="368788">
                <a:tc>
                  <a:txBody>
                    <a:bodyPr/>
                    <a:lstStyle/>
                    <a:p>
                      <a:r>
                        <a:rPr lang="ro-RO" b="1" dirty="0">
                          <a:solidFill>
                            <a:srgbClr val="990000"/>
                          </a:solidFill>
                        </a:rPr>
                        <a:t>Cu definitivat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rgbClr val="99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rgbClr val="990000"/>
                          </a:solidFill>
                        </a:rPr>
                        <a:t>7,32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141108"/>
                  </a:ext>
                </a:extLst>
              </a:tr>
              <a:tr h="368788">
                <a:tc>
                  <a:txBody>
                    <a:bodyPr/>
                    <a:lstStyle/>
                    <a:p>
                      <a:r>
                        <a:rPr lang="ro-RO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Fără definitivat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rgbClr val="99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rgbClr val="990000"/>
                          </a:solidFill>
                        </a:rPr>
                        <a:t>4,88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302965"/>
                  </a:ext>
                </a:extLst>
              </a:tr>
              <a:tr h="368788">
                <a:tc>
                  <a:txBody>
                    <a:bodyPr/>
                    <a:lstStyle/>
                    <a:p>
                      <a:r>
                        <a:rPr lang="ro-RO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Calificate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rgbClr val="990000"/>
                          </a:solidFill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rgbClr val="990000"/>
                          </a:solidFill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397628"/>
                  </a:ext>
                </a:extLst>
              </a:tr>
              <a:tr h="368788">
                <a:tc>
                  <a:txBody>
                    <a:bodyPr/>
                    <a:lstStyle/>
                    <a:p>
                      <a:r>
                        <a:rPr lang="ro-RO" b="1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rgbClr val="990000"/>
                          </a:solidFill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o-RO" dirty="0">
                        <a:solidFill>
                          <a:srgbClr val="99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627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534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0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defRPr sz="1400" b="0" i="0" u="none" strike="noStrike" kern="1200" spc="0" baseline="0">
                <a:solidFill>
                  <a:srgbClr val="4A5C65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ro-RO" sz="1800" b="1" kern="1200" dirty="0">
                <a:solidFill>
                  <a:schemeClr val="bg1"/>
                </a:solidFill>
              </a:rPr>
              <a:t>Cadre didactice</a:t>
            </a:r>
            <a:endParaRPr lang="en-US" sz="1800" b="1" kern="1200" dirty="0">
              <a:solidFill>
                <a:schemeClr val="bg1"/>
              </a:solidFill>
            </a:endParaRPr>
          </a:p>
        </p:txBody>
      </p:sp>
      <p:sp>
        <p:nvSpPr>
          <p:cNvPr id="425" name="Google Shape;425;p20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  <p:graphicFrame>
        <p:nvGraphicFramePr>
          <p:cNvPr id="9" name="Diagramă 8">
            <a:extLst>
              <a:ext uri="{FF2B5EF4-FFF2-40B4-BE49-F238E27FC236}">
                <a16:creationId xmlns:a16="http://schemas.microsoft.com/office/drawing/2014/main" id="{C966FAD0-4F7C-4613-8C69-05AC2D9666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8175144"/>
              </p:ext>
            </p:extLst>
          </p:nvPr>
        </p:nvGraphicFramePr>
        <p:xfrm>
          <a:off x="2481689" y="1013460"/>
          <a:ext cx="5440680" cy="3116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2"/>
          <p:cNvSpPr txBox="1">
            <a:spLocks noGrp="1"/>
          </p:cNvSpPr>
          <p:nvPr>
            <p:ph type="body" idx="1"/>
          </p:nvPr>
        </p:nvSpPr>
        <p:spPr>
          <a:xfrm>
            <a:off x="2866366" y="895349"/>
            <a:ext cx="4711103" cy="36482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o-RO" i="1" dirty="0">
                <a:solidFill>
                  <a:srgbClr val="002060"/>
                </a:solidFill>
                <a:latin typeface="+mj-lt"/>
              </a:rPr>
              <a:t>Administrator de patrimoniu -1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o-RO" i="1" dirty="0">
                <a:solidFill>
                  <a:srgbClr val="002060"/>
                </a:solidFill>
                <a:latin typeface="+mj-lt"/>
              </a:rPr>
              <a:t>Administrator financiar – 2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o-RO" i="1" dirty="0">
                <a:solidFill>
                  <a:srgbClr val="002060"/>
                </a:solidFill>
                <a:latin typeface="+mj-lt"/>
              </a:rPr>
              <a:t>Secretar/ arhivar -3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o-RO" i="1" dirty="0">
                <a:solidFill>
                  <a:srgbClr val="002060"/>
                </a:solidFill>
                <a:latin typeface="+mj-lt"/>
              </a:rPr>
              <a:t>Casier -1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o-RO" i="1" dirty="0">
                <a:solidFill>
                  <a:srgbClr val="002060"/>
                </a:solidFill>
                <a:latin typeface="+mj-lt"/>
              </a:rPr>
              <a:t>Bibliotecar – 1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o-RO" i="1" dirty="0">
                <a:solidFill>
                  <a:srgbClr val="002060"/>
                </a:solidFill>
                <a:latin typeface="+mj-lt"/>
              </a:rPr>
              <a:t>Laborant -1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o-RO" i="1" dirty="0">
                <a:solidFill>
                  <a:srgbClr val="002060"/>
                </a:solidFill>
                <a:latin typeface="+mj-lt"/>
              </a:rPr>
              <a:t>Inginer de sistem -1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o-RO" i="1" dirty="0">
                <a:solidFill>
                  <a:srgbClr val="002060"/>
                </a:solidFill>
                <a:latin typeface="+mj-lt"/>
              </a:rPr>
              <a:t>Pedagog – 2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o-RO" i="1" dirty="0">
                <a:solidFill>
                  <a:srgbClr val="002060"/>
                </a:solidFill>
                <a:latin typeface="+mj-lt"/>
              </a:rPr>
              <a:t>Supraveghetor de noapte -1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51" name="Google Shape;451;p22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b="1" dirty="0"/>
              <a:t>Didactic auxiliar</a:t>
            </a:r>
            <a:br>
              <a:rPr lang="ro-RO" b="1" dirty="0"/>
            </a:br>
            <a:r>
              <a:rPr lang="ro-RO" b="1" dirty="0"/>
              <a:t>12</a:t>
            </a:r>
            <a:br>
              <a:rPr lang="ro-RO" b="1" dirty="0"/>
            </a:br>
            <a:r>
              <a:rPr lang="ro-RO" b="1" dirty="0"/>
              <a:t>Nedidactic</a:t>
            </a:r>
            <a:br>
              <a:rPr lang="ro-RO" b="1" dirty="0"/>
            </a:br>
            <a:r>
              <a:rPr lang="ro-RO" b="1" dirty="0"/>
              <a:t> 18</a:t>
            </a:r>
            <a:endParaRPr b="1" dirty="0"/>
          </a:p>
        </p:txBody>
      </p:sp>
      <p:sp>
        <p:nvSpPr>
          <p:cNvPr id="453" name="Google Shape;453;p22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23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o-RO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FORMARE CONTINUĂ 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459" name="Google Shape;459;p23"/>
          <p:cNvSpPr txBox="1">
            <a:spLocks noGrp="1"/>
          </p:cNvSpPr>
          <p:nvPr>
            <p:ph type="body" idx="1"/>
          </p:nvPr>
        </p:nvSpPr>
        <p:spPr>
          <a:xfrm>
            <a:off x="2725404" y="811662"/>
            <a:ext cx="5004323" cy="36384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ro-RO" sz="1600" b="1" dirty="0">
                <a:solidFill>
                  <a:schemeClr val="tx2">
                    <a:lumMod val="50000"/>
                  </a:schemeClr>
                </a:solidFill>
                <a:latin typeface="Roboto Slab Regular" charset="0"/>
                <a:ea typeface="Roboto Slab Regular" charset="0"/>
              </a:rPr>
              <a:t>Inspecție finală pentru susținerea gradului I</a:t>
            </a:r>
          </a:p>
          <a:p>
            <a:pPr algn="just"/>
            <a:r>
              <a:rPr lang="ro-RO" sz="1600" dirty="0">
                <a:solidFill>
                  <a:schemeClr val="tx2">
                    <a:lumMod val="50000"/>
                  </a:schemeClr>
                </a:solidFill>
                <a:latin typeface="Roboto Slab Regular" charset="0"/>
                <a:ea typeface="Roboto Slab Regular" charset="0"/>
              </a:rPr>
              <a:t>-</a:t>
            </a:r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  <a:latin typeface="Roboto Slab Regular" charset="0"/>
                <a:ea typeface="Roboto Slab Regular" charset="0"/>
              </a:rPr>
              <a:t>prof. </a:t>
            </a:r>
            <a:r>
              <a:rPr lang="ro-RO" sz="1600" b="1" i="1" dirty="0" err="1">
                <a:solidFill>
                  <a:schemeClr val="tx2">
                    <a:lumMod val="50000"/>
                  </a:schemeClr>
                </a:solidFill>
                <a:latin typeface="Roboto Slab Regular" charset="0"/>
                <a:ea typeface="Roboto Slab Regular" charset="0"/>
              </a:rPr>
              <a:t>Steclaru</a:t>
            </a:r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  <a:latin typeface="Roboto Slab Regular" charset="0"/>
                <a:ea typeface="Roboto Slab Regular" charset="0"/>
              </a:rPr>
              <a:t> </a:t>
            </a:r>
            <a:r>
              <a:rPr lang="ro-RO" sz="1600" b="1" i="1" dirty="0" err="1">
                <a:solidFill>
                  <a:schemeClr val="tx2">
                    <a:lumMod val="50000"/>
                  </a:schemeClr>
                </a:solidFill>
                <a:latin typeface="Roboto Slab Regular" charset="0"/>
                <a:ea typeface="Roboto Slab Regular" charset="0"/>
              </a:rPr>
              <a:t>Andreia</a:t>
            </a:r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  <a:latin typeface="Roboto Slab Regular" charset="0"/>
                <a:ea typeface="Roboto Slab Regular" charset="0"/>
              </a:rPr>
              <a:t>-Daniela (matematică);</a:t>
            </a:r>
          </a:p>
          <a:p>
            <a:pPr algn="just"/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  <a:latin typeface="Roboto Slab Regular" charset="0"/>
                <a:ea typeface="Roboto Slab Regular" charset="0"/>
              </a:rPr>
              <a:t>-prof. ing. Rusu Mădălina; (discipline tehnice</a:t>
            </a:r>
            <a:r>
              <a:rPr lang="ro-RO" sz="1600" dirty="0">
                <a:solidFill>
                  <a:schemeClr val="tx2">
                    <a:lumMod val="50000"/>
                  </a:schemeClr>
                </a:solidFill>
                <a:latin typeface="Roboto Slab Regular" charset="0"/>
                <a:ea typeface="Roboto Slab Regular" charset="0"/>
              </a:rPr>
              <a:t>) </a:t>
            </a:r>
          </a:p>
          <a:p>
            <a:pPr algn="just"/>
            <a:endParaRPr lang="ro-RO" sz="1600" dirty="0">
              <a:solidFill>
                <a:schemeClr val="tx2">
                  <a:lumMod val="50000"/>
                </a:schemeClr>
              </a:solidFill>
              <a:latin typeface="Roboto Slab Regular" charset="0"/>
              <a:ea typeface="Roboto Slab Regular" charset="0"/>
            </a:endParaRPr>
          </a:p>
          <a:p>
            <a:pPr algn="just"/>
            <a:r>
              <a:rPr lang="ro-RO" sz="1600" b="1" dirty="0">
                <a:solidFill>
                  <a:schemeClr val="tx2">
                    <a:lumMod val="50000"/>
                  </a:schemeClr>
                </a:solidFill>
                <a:latin typeface="Roboto Slab Regular" charset="0"/>
                <a:ea typeface="Roboto Slab Regular" charset="0"/>
              </a:rPr>
              <a:t>Inspecție pentru gradul I – IC 2</a:t>
            </a:r>
          </a:p>
          <a:p>
            <a:pPr algn="just"/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  <a:latin typeface="Roboto Slab Regular" charset="0"/>
                <a:ea typeface="Roboto Slab Regular" charset="0"/>
              </a:rPr>
              <a:t>– prof. Iosef Teodor; </a:t>
            </a:r>
          </a:p>
          <a:p>
            <a:pPr algn="just"/>
            <a:endParaRPr lang="ro-RO" sz="1600" b="1" i="1" dirty="0">
              <a:solidFill>
                <a:schemeClr val="tx2">
                  <a:lumMod val="50000"/>
                </a:schemeClr>
              </a:solidFill>
              <a:latin typeface="Roboto Slab Regular" charset="0"/>
              <a:ea typeface="Roboto Slab Regular" charset="0"/>
            </a:endParaRPr>
          </a:p>
          <a:p>
            <a:pPr algn="just"/>
            <a:r>
              <a:rPr lang="ro-RO" sz="1600" b="1" dirty="0">
                <a:solidFill>
                  <a:schemeClr val="tx2">
                    <a:lumMod val="50000"/>
                  </a:schemeClr>
                </a:solidFill>
                <a:latin typeface="Roboto Slab Regular" charset="0"/>
                <a:ea typeface="Roboto Slab Regular" charset="0"/>
              </a:rPr>
              <a:t>Inspecție de </a:t>
            </a:r>
            <a:r>
              <a:rPr lang="ro-RO" sz="1600" b="1" dirty="0" err="1">
                <a:solidFill>
                  <a:schemeClr val="tx2">
                    <a:lumMod val="50000"/>
                  </a:schemeClr>
                </a:solidFill>
                <a:latin typeface="Roboto Slab Regular" charset="0"/>
                <a:ea typeface="Roboto Slab Regular" charset="0"/>
              </a:rPr>
              <a:t>specialiatate</a:t>
            </a:r>
            <a:r>
              <a:rPr lang="ro-RO" sz="1600" b="1" dirty="0">
                <a:solidFill>
                  <a:schemeClr val="tx2">
                    <a:lumMod val="50000"/>
                  </a:schemeClr>
                </a:solidFill>
                <a:latin typeface="Roboto Slab Regular" charset="0"/>
                <a:ea typeface="Roboto Slab Regular" charset="0"/>
              </a:rPr>
              <a:t> - Definitivat </a:t>
            </a:r>
          </a:p>
          <a:p>
            <a:pPr algn="just"/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  <a:latin typeface="Roboto Slab Regular" charset="0"/>
                <a:ea typeface="Roboto Slab Regular" charset="0"/>
              </a:rPr>
              <a:t>- ing. </a:t>
            </a:r>
            <a:r>
              <a:rPr lang="ro-RO" sz="1600" b="1" i="1" dirty="0" err="1">
                <a:solidFill>
                  <a:schemeClr val="tx2">
                    <a:lumMod val="50000"/>
                  </a:schemeClr>
                </a:solidFill>
                <a:latin typeface="Roboto Slab Regular" charset="0"/>
                <a:ea typeface="Roboto Slab Regular" charset="0"/>
              </a:rPr>
              <a:t>Crivoi</a:t>
            </a:r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  <a:latin typeface="Roboto Slab Regular" charset="0"/>
                <a:ea typeface="Roboto Slab Regular" charset="0"/>
              </a:rPr>
              <a:t> Ovidiu;</a:t>
            </a:r>
          </a:p>
          <a:p>
            <a:pPr algn="just"/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  <a:latin typeface="Roboto Slab Regular" charset="0"/>
                <a:ea typeface="Roboto Slab Regular" charset="0"/>
              </a:rPr>
              <a:t> - ing. </a:t>
            </a:r>
            <a:r>
              <a:rPr lang="ro-RO" sz="1600" b="1" i="1" dirty="0" err="1">
                <a:solidFill>
                  <a:schemeClr val="tx2">
                    <a:lumMod val="50000"/>
                  </a:schemeClr>
                </a:solidFill>
                <a:latin typeface="Roboto Slab Regular" charset="0"/>
                <a:ea typeface="Roboto Slab Regular" charset="0"/>
              </a:rPr>
              <a:t>Nastase</a:t>
            </a:r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  <a:latin typeface="Roboto Slab Regular" charset="0"/>
                <a:ea typeface="Roboto Slab Regular" charset="0"/>
              </a:rPr>
              <a:t> Cornel;</a:t>
            </a:r>
          </a:p>
          <a:p>
            <a:pPr algn="just"/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  <a:latin typeface="Roboto Slab Regular" charset="0"/>
                <a:ea typeface="Roboto Slab Regular" charset="0"/>
              </a:rPr>
              <a:t>- ing. Punguță Cătălin</a:t>
            </a:r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462" name="Google Shape;462;p23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23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o-RO" sz="2800" b="1" dirty="0">
                <a:solidFill>
                  <a:schemeClr val="bg1"/>
                </a:solidFill>
              </a:rPr>
              <a:t>Cercuri metodice</a:t>
            </a:r>
            <a:endParaRPr sz="2800" b="1" dirty="0">
              <a:solidFill>
                <a:schemeClr val="bg1"/>
              </a:solidFill>
            </a:endParaRPr>
          </a:p>
        </p:txBody>
      </p:sp>
      <p:sp>
        <p:nvSpPr>
          <p:cNvPr id="459" name="Google Shape;459;p23"/>
          <p:cNvSpPr txBox="1">
            <a:spLocks noGrp="1"/>
          </p:cNvSpPr>
          <p:nvPr>
            <p:ph type="body" idx="1"/>
          </p:nvPr>
        </p:nvSpPr>
        <p:spPr>
          <a:xfrm>
            <a:off x="2699868" y="1137727"/>
            <a:ext cx="5004323" cy="36384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46050" indent="0" algn="ctr">
              <a:buNone/>
            </a:pPr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</a:rPr>
              <a:t>Cercul pedagogic nr. 7 al profesorilor de fizică </a:t>
            </a:r>
          </a:p>
          <a:p>
            <a:pPr marL="146050" indent="0" algn="ctr">
              <a:buNone/>
            </a:pPr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</a:rPr>
              <a:t>9 decembrie 2021 </a:t>
            </a:r>
          </a:p>
          <a:p>
            <a:pPr marL="146050" indent="0" algn="ctr">
              <a:buNone/>
            </a:pPr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</a:rPr>
              <a:t>Organizator prof. Mihaela Simionescu</a:t>
            </a:r>
          </a:p>
          <a:p>
            <a:pPr marL="146050" indent="0" algn="just">
              <a:buNone/>
            </a:pPr>
            <a:endParaRPr lang="ro-RO" sz="1600" b="1" i="1" dirty="0">
              <a:solidFill>
                <a:schemeClr val="tx2">
                  <a:lumMod val="50000"/>
                </a:schemeClr>
              </a:solidFill>
            </a:endParaRPr>
          </a:p>
          <a:p>
            <a:pPr marL="146050" indent="0" algn="just">
              <a:buNone/>
            </a:pPr>
            <a:endParaRPr lang="ro-RO" sz="1600" b="1" i="1" dirty="0">
              <a:solidFill>
                <a:schemeClr val="tx2">
                  <a:lumMod val="50000"/>
                </a:schemeClr>
              </a:solidFill>
            </a:endParaRPr>
          </a:p>
          <a:p>
            <a:pPr marL="146050" indent="0" algn="ctr">
              <a:buNone/>
            </a:pPr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</a:rPr>
              <a:t>Cercul pedagogic nr. 2 al profesorilor de religie</a:t>
            </a:r>
          </a:p>
          <a:p>
            <a:pPr marL="146050" indent="0" algn="ctr">
              <a:buNone/>
            </a:pPr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</a:rPr>
              <a:t>30 mai 2022</a:t>
            </a:r>
          </a:p>
          <a:p>
            <a:pPr marL="146050" indent="0" algn="ctr">
              <a:buNone/>
            </a:pPr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</a:rPr>
              <a:t>Organizator prof. Iuliana </a:t>
            </a:r>
            <a:r>
              <a:rPr lang="ro-RO" sz="1600" b="1" i="1" dirty="0" err="1">
                <a:solidFill>
                  <a:schemeClr val="tx2">
                    <a:lumMod val="50000"/>
                  </a:schemeClr>
                </a:solidFill>
              </a:rPr>
              <a:t>Grierosu</a:t>
            </a:r>
            <a:endParaRPr lang="ro-RO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62" name="Google Shape;462;p23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1913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23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o-RO" sz="2800" b="1" dirty="0">
                <a:solidFill>
                  <a:schemeClr val="bg1"/>
                </a:solidFill>
              </a:rPr>
              <a:t>Olimpiade și concursuri</a:t>
            </a:r>
            <a:endParaRPr sz="2800" b="1" dirty="0">
              <a:solidFill>
                <a:schemeClr val="bg1"/>
              </a:solidFill>
            </a:endParaRPr>
          </a:p>
        </p:txBody>
      </p:sp>
      <p:sp>
        <p:nvSpPr>
          <p:cNvPr id="459" name="Google Shape;459;p23"/>
          <p:cNvSpPr txBox="1">
            <a:spLocks noGrp="1"/>
          </p:cNvSpPr>
          <p:nvPr>
            <p:ph type="body" idx="1"/>
          </p:nvPr>
        </p:nvSpPr>
        <p:spPr>
          <a:xfrm>
            <a:off x="2636073" y="910900"/>
            <a:ext cx="5593527" cy="36384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46050" indent="0" algn="ctr">
              <a:buNone/>
            </a:pPr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</a:rPr>
              <a:t>Etapa Județeană a Olimpiadei de Fizică pentru clasele VI – XII</a:t>
            </a:r>
          </a:p>
          <a:p>
            <a:pPr marL="146050" indent="0" algn="ctr">
              <a:buNone/>
            </a:pPr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</a:rPr>
              <a:t>19 martie 2022</a:t>
            </a:r>
          </a:p>
          <a:p>
            <a:pPr marL="146050" indent="0" algn="ctr">
              <a:buNone/>
            </a:pPr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</a:rPr>
              <a:t>(Participanți 520 de elevi) </a:t>
            </a:r>
          </a:p>
          <a:p>
            <a:pPr marL="146050" indent="0" algn="ctr">
              <a:buNone/>
            </a:pPr>
            <a:endParaRPr lang="ro-RO" sz="1600" b="1" i="1" dirty="0">
              <a:solidFill>
                <a:schemeClr val="tx2">
                  <a:lumMod val="50000"/>
                </a:schemeClr>
              </a:solidFill>
            </a:endParaRPr>
          </a:p>
          <a:p>
            <a:pPr marL="146050" indent="0" algn="ctr">
              <a:buNone/>
            </a:pPr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</a:rPr>
              <a:t>Concursul de creativitate mecanică „Dumitru </a:t>
            </a:r>
            <a:r>
              <a:rPr lang="ro-RO" sz="1600" b="1" i="1" dirty="0" err="1">
                <a:solidFill>
                  <a:schemeClr val="tx2">
                    <a:lumMod val="50000"/>
                  </a:schemeClr>
                </a:solidFill>
              </a:rPr>
              <a:t>Mangeron</a:t>
            </a:r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</a:rPr>
              <a:t>”, ediția a XVI-a</a:t>
            </a:r>
          </a:p>
          <a:p>
            <a:pPr marL="146050" indent="0" algn="ctr">
              <a:buNone/>
            </a:pPr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</a:rPr>
              <a:t>Iași, 4 iunie 2022</a:t>
            </a:r>
          </a:p>
          <a:p>
            <a:pPr marL="146050" indent="0" algn="ctr">
              <a:buNone/>
            </a:pPr>
            <a:r>
              <a:rPr lang="ro-RO" sz="1600" b="1" i="1" dirty="0">
                <a:solidFill>
                  <a:schemeClr val="tx2">
                    <a:lumMod val="50000"/>
                  </a:schemeClr>
                </a:solidFill>
              </a:rPr>
              <a:t>Facultatea de Construcții de Mașini și Management Industrial</a:t>
            </a:r>
          </a:p>
        </p:txBody>
      </p:sp>
      <p:sp>
        <p:nvSpPr>
          <p:cNvPr id="462" name="Google Shape;462;p23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2154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29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D84E5CC-98BC-4910-8A4B-DCF74BC88CA5}"/>
              </a:ext>
            </a:extLst>
          </p:cNvPr>
          <p:cNvSpPr/>
          <p:nvPr/>
        </p:nvSpPr>
        <p:spPr>
          <a:xfrm>
            <a:off x="2490002" y="574454"/>
            <a:ext cx="4746442" cy="15650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ts val="600"/>
              </a:spcBef>
              <a:spcAft>
                <a:spcPts val="1000"/>
              </a:spcAft>
            </a:pPr>
            <a:r>
              <a:rPr lang="ro-RO" dirty="0"/>
              <a:t>Concursul cu participare interjudețeană de educație și legislație rutieră </a:t>
            </a:r>
            <a:r>
              <a:rPr lang="ro-RO" b="1" i="1" dirty="0"/>
              <a:t>„Prioritatea mea este viața mea</a:t>
            </a:r>
            <a:r>
              <a:rPr lang="ro-RO" dirty="0"/>
              <a:t>”</a:t>
            </a:r>
          </a:p>
          <a:p>
            <a:pPr lvl="0" algn="ctr">
              <a:spcBef>
                <a:spcPts val="600"/>
              </a:spcBef>
              <a:spcAft>
                <a:spcPts val="1000"/>
              </a:spcAft>
            </a:pPr>
            <a:r>
              <a:rPr lang="ro-RO" dirty="0"/>
              <a:t>Coordonator - ing. Victor </a:t>
            </a:r>
            <a:r>
              <a:rPr lang="ro-RO" dirty="0" err="1"/>
              <a:t>Bibire</a:t>
            </a:r>
            <a:endParaRPr lang="ro-RO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D0BBFF4-BF78-43FB-9D04-9BB4E6111CBE}"/>
              </a:ext>
            </a:extLst>
          </p:cNvPr>
          <p:cNvSpPr/>
          <p:nvPr/>
        </p:nvSpPr>
        <p:spPr>
          <a:xfrm>
            <a:off x="4863223" y="2108200"/>
            <a:ext cx="3747377" cy="23786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ts val="600"/>
              </a:spcBef>
              <a:spcAft>
                <a:spcPts val="1000"/>
              </a:spcAft>
            </a:pPr>
            <a:r>
              <a:rPr lang="ro-RO" dirty="0"/>
              <a:t>Proiect CAEJ</a:t>
            </a:r>
          </a:p>
          <a:p>
            <a:pPr lvl="0" algn="ctr">
              <a:spcBef>
                <a:spcPts val="600"/>
              </a:spcBef>
              <a:spcAft>
                <a:spcPts val="1000"/>
              </a:spcAft>
            </a:pPr>
            <a:r>
              <a:rPr lang="ro-RO" dirty="0"/>
              <a:t>Domeniul </a:t>
            </a:r>
            <a:r>
              <a:rPr lang="ro-RO" dirty="0" err="1"/>
              <a:t>interdiciplinar</a:t>
            </a:r>
            <a:endParaRPr lang="ro-RO" dirty="0"/>
          </a:p>
          <a:p>
            <a:pPr lvl="0" algn="ctr">
              <a:spcBef>
                <a:spcPts val="600"/>
              </a:spcBef>
              <a:spcAft>
                <a:spcPts val="1000"/>
              </a:spcAft>
            </a:pPr>
            <a:r>
              <a:rPr lang="ro-RO" dirty="0"/>
              <a:t>„</a:t>
            </a:r>
            <a:r>
              <a:rPr lang="ro-RO" b="1" i="1" dirty="0"/>
              <a:t>Prețuiește sănătatea prin alimentație</a:t>
            </a:r>
            <a:r>
              <a:rPr lang="ro-RO" dirty="0"/>
              <a:t>”</a:t>
            </a:r>
          </a:p>
          <a:p>
            <a:pPr lvl="0" algn="ctr">
              <a:spcBef>
                <a:spcPts val="600"/>
              </a:spcBef>
              <a:spcAft>
                <a:spcPts val="1000"/>
              </a:spcAft>
            </a:pPr>
            <a:r>
              <a:rPr lang="ro-RO" dirty="0"/>
              <a:t>Coordonator –prof. Raluca </a:t>
            </a:r>
            <a:r>
              <a:rPr lang="ro-RO" dirty="0" err="1"/>
              <a:t>Dulman</a:t>
            </a:r>
            <a:endParaRPr lang="ro-RO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A541FD3-E529-4F14-8220-82BA94D73437}"/>
              </a:ext>
            </a:extLst>
          </p:cNvPr>
          <p:cNvSpPr/>
          <p:nvPr/>
        </p:nvSpPr>
        <p:spPr>
          <a:xfrm>
            <a:off x="635569" y="2278397"/>
            <a:ext cx="3936431" cy="23786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ts val="600"/>
              </a:spcBef>
              <a:spcAft>
                <a:spcPts val="1000"/>
              </a:spcAft>
            </a:pPr>
            <a:r>
              <a:rPr lang="ro-RO" dirty="0"/>
              <a:t>Proiect CAEJ </a:t>
            </a:r>
            <a:endParaRPr lang="ro-RO" sz="1200" dirty="0"/>
          </a:p>
          <a:p>
            <a:pPr lvl="0" algn="ctr">
              <a:spcBef>
                <a:spcPts val="600"/>
              </a:spcBef>
              <a:spcAft>
                <a:spcPts val="1000"/>
              </a:spcAft>
            </a:pPr>
            <a:r>
              <a:rPr lang="ro-RO" sz="1200" dirty="0"/>
              <a:t>Domeniul - noile educații</a:t>
            </a:r>
          </a:p>
          <a:p>
            <a:pPr lvl="0" algn="ctr">
              <a:spcBef>
                <a:spcPts val="600"/>
              </a:spcBef>
              <a:spcAft>
                <a:spcPts val="1000"/>
              </a:spcAft>
            </a:pPr>
            <a:r>
              <a:rPr lang="ro-RO" sz="1200" b="1" i="1" dirty="0"/>
              <a:t>SCOP- Școală, Comunitate, Oportunitate și Participare</a:t>
            </a:r>
          </a:p>
          <a:p>
            <a:pPr lvl="0" algn="ctr">
              <a:spcBef>
                <a:spcPts val="600"/>
              </a:spcBef>
              <a:spcAft>
                <a:spcPts val="1000"/>
              </a:spcAft>
            </a:pPr>
            <a:r>
              <a:rPr lang="ro-RO" sz="1200" dirty="0"/>
              <a:t>Coordonator </a:t>
            </a:r>
          </a:p>
          <a:p>
            <a:pPr lvl="0" algn="ctr">
              <a:spcBef>
                <a:spcPts val="600"/>
              </a:spcBef>
              <a:spcAft>
                <a:spcPts val="1000"/>
              </a:spcAft>
            </a:pPr>
            <a:r>
              <a:rPr lang="ro-RO" sz="1200" dirty="0"/>
              <a:t> prof. Cornelia Toader</a:t>
            </a:r>
          </a:p>
          <a:p>
            <a:pPr lvl="0" algn="ctr">
              <a:spcBef>
                <a:spcPts val="600"/>
              </a:spcBef>
              <a:spcAft>
                <a:spcPts val="1000"/>
              </a:spcAft>
            </a:pPr>
            <a:r>
              <a:rPr lang="ro-RO" sz="1200" dirty="0"/>
              <a:t>Bibl. Rodica Năstase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EEC06F0-C371-4FE7-AC64-0CC088A479B6}"/>
              </a:ext>
            </a:extLst>
          </p:cNvPr>
          <p:cNvSpPr/>
          <p:nvPr/>
        </p:nvSpPr>
        <p:spPr>
          <a:xfrm>
            <a:off x="127631" y="180344"/>
            <a:ext cx="1998879" cy="1972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000" dirty="0"/>
              <a:t>Proiecte</a:t>
            </a:r>
          </a:p>
          <a:p>
            <a:pPr algn="ctr"/>
            <a:r>
              <a:rPr lang="ro-RO" sz="2000" dirty="0"/>
              <a:t>2021-2022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23"/>
          <p:cNvSpPr txBox="1">
            <a:spLocks noGrp="1"/>
          </p:cNvSpPr>
          <p:nvPr>
            <p:ph type="title"/>
          </p:nvPr>
        </p:nvSpPr>
        <p:spPr>
          <a:xfrm>
            <a:off x="80280" y="614863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o-RO" sz="2400" b="1" dirty="0">
                <a:solidFill>
                  <a:schemeClr val="bg1"/>
                </a:solidFill>
              </a:rPr>
              <a:t>Parteneriate instituționale</a:t>
            </a:r>
            <a:endParaRPr sz="2400" b="1" dirty="0">
              <a:solidFill>
                <a:schemeClr val="bg1"/>
              </a:solidFill>
            </a:endParaRPr>
          </a:p>
        </p:txBody>
      </p:sp>
      <p:sp>
        <p:nvSpPr>
          <p:cNvPr id="459" name="Google Shape;459;p23"/>
          <p:cNvSpPr txBox="1">
            <a:spLocks noGrp="1"/>
          </p:cNvSpPr>
          <p:nvPr>
            <p:ph type="body" idx="1"/>
          </p:nvPr>
        </p:nvSpPr>
        <p:spPr>
          <a:xfrm>
            <a:off x="2600631" y="513951"/>
            <a:ext cx="5593527" cy="43628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46050" indent="0" algn="ctr">
              <a:buNone/>
            </a:pPr>
            <a:r>
              <a:rPr lang="ro-RO" b="1" i="1" dirty="0">
                <a:solidFill>
                  <a:schemeClr val="tx2">
                    <a:lumMod val="50000"/>
                  </a:schemeClr>
                </a:solidFill>
              </a:rPr>
              <a:t>67 de parteneriate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o-RO" b="1" i="1" dirty="0">
                <a:solidFill>
                  <a:schemeClr val="tx2">
                    <a:lumMod val="50000"/>
                  </a:schemeClr>
                </a:solidFill>
              </a:rPr>
              <a:t>ISJ; CCD; CJRAE; Palatul Copiilor Iași;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o-RO" b="1" i="1" dirty="0">
                <a:solidFill>
                  <a:schemeClr val="tx2">
                    <a:lumMod val="50000"/>
                  </a:schemeClr>
                </a:solidFill>
              </a:rPr>
              <a:t>Poliția Iași; Jandarmeria Iași; Antidrog Iași;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o-RO" b="1" i="1" dirty="0">
                <a:solidFill>
                  <a:schemeClr val="tx2">
                    <a:lumMod val="50000"/>
                  </a:schemeClr>
                </a:solidFill>
              </a:rPr>
              <a:t>Facultatea de Mecanică, Facultatea de Construcții de Mașini și Management Industrial; UMF Iași, Facultatea de Chimie și Protecția Mediului, USAMV Iași;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o-RO" b="1" i="1" dirty="0">
                <a:solidFill>
                  <a:schemeClr val="tx2">
                    <a:lumMod val="50000"/>
                  </a:schemeClr>
                </a:solidFill>
              </a:rPr>
              <a:t>29 de acorduri de parteneriat cu școli generale, licee tehnologice și colegii;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o-RO" b="1" i="1" dirty="0">
                <a:solidFill>
                  <a:schemeClr val="tx2">
                    <a:lumMod val="50000"/>
                  </a:schemeClr>
                </a:solidFill>
              </a:rPr>
              <a:t>AJOFM; Asociația Maxwell, Protecția Consumatorilor Iași; Mitropolia Iași – departamentul </a:t>
            </a:r>
            <a:r>
              <a:rPr lang="ro-RO" b="1" i="1" dirty="0" err="1">
                <a:solidFill>
                  <a:schemeClr val="tx2">
                    <a:lumMod val="50000"/>
                  </a:schemeClr>
                </a:solidFill>
              </a:rPr>
              <a:t>ProVita</a:t>
            </a:r>
            <a:r>
              <a:rPr lang="ro-RO" b="1" i="1" dirty="0">
                <a:solidFill>
                  <a:schemeClr val="tx2">
                    <a:lumMod val="50000"/>
                  </a:schemeClr>
                </a:solidFill>
              </a:rPr>
              <a:t>; Crucea Roșie;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o-RO" b="1" i="1" dirty="0">
                <a:solidFill>
                  <a:schemeClr val="tx2">
                    <a:lumMod val="50000"/>
                  </a:schemeClr>
                </a:solidFill>
              </a:rPr>
              <a:t>Serviciul voluntar de ambulanță;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o-RO" b="1" i="1" dirty="0">
                <a:solidFill>
                  <a:schemeClr val="tx2">
                    <a:lumMod val="50000"/>
                  </a:schemeClr>
                </a:solidFill>
              </a:rPr>
              <a:t>Asociația pentru Protecție Rutieră </a:t>
            </a:r>
            <a:r>
              <a:rPr lang="ro-RO" b="1" i="1" dirty="0" err="1">
                <a:solidFill>
                  <a:schemeClr val="tx2">
                    <a:lumMod val="50000"/>
                  </a:schemeClr>
                </a:solidFill>
              </a:rPr>
              <a:t>WorldStreet</a:t>
            </a:r>
            <a:r>
              <a:rPr lang="ro-RO" b="1" i="1" dirty="0">
                <a:solidFill>
                  <a:schemeClr val="tx2">
                    <a:lumMod val="50000"/>
                  </a:schemeClr>
                </a:solidFill>
              </a:rPr>
              <a:t> Iași.</a:t>
            </a:r>
          </a:p>
          <a:p>
            <a:pPr marL="146050" indent="0" algn="ctr">
              <a:buNone/>
            </a:pPr>
            <a:r>
              <a:rPr lang="ro-RO" sz="1400" b="1" i="1" dirty="0">
                <a:solidFill>
                  <a:schemeClr val="tx2">
                    <a:lumMod val="50000"/>
                  </a:schemeClr>
                </a:solidFill>
              </a:rPr>
              <a:t>Agenți economici</a:t>
            </a:r>
          </a:p>
          <a:p>
            <a:pPr marL="146050" indent="0">
              <a:buNone/>
            </a:pPr>
            <a:r>
              <a:rPr lang="ro-RO" sz="1400" b="1" i="1" dirty="0" err="1">
                <a:solidFill>
                  <a:schemeClr val="tx2">
                    <a:lumMod val="50000"/>
                  </a:schemeClr>
                </a:solidFill>
              </a:rPr>
              <a:t>BorgWarner</a:t>
            </a:r>
            <a:r>
              <a:rPr lang="ro-RO" sz="1400" b="1" i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o-RO" sz="1400" b="1" i="1" dirty="0" err="1">
                <a:solidFill>
                  <a:schemeClr val="tx2">
                    <a:lumMod val="50000"/>
                  </a:schemeClr>
                </a:solidFill>
              </a:rPr>
              <a:t>AeroStar</a:t>
            </a:r>
            <a:r>
              <a:rPr lang="ro-RO" sz="1400" b="1" i="1" dirty="0">
                <a:solidFill>
                  <a:schemeClr val="tx2">
                    <a:lumMod val="50000"/>
                  </a:schemeClr>
                </a:solidFill>
              </a:rPr>
              <a:t>, Service-uri auto, </a:t>
            </a:r>
            <a:r>
              <a:rPr lang="ro-RO" sz="1400" b="1" i="1" dirty="0" err="1">
                <a:solidFill>
                  <a:schemeClr val="tx2">
                    <a:lumMod val="50000"/>
                  </a:schemeClr>
                </a:solidFill>
              </a:rPr>
              <a:t>ArcelorMittal</a:t>
            </a:r>
            <a:r>
              <a:rPr lang="ro-RO" sz="1400" b="1" i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o-RO" sz="1400" b="1" i="1" dirty="0" err="1">
                <a:solidFill>
                  <a:schemeClr val="tx2">
                    <a:lumMod val="50000"/>
                  </a:schemeClr>
                </a:solidFill>
              </a:rPr>
              <a:t>Grenzebach</a:t>
            </a:r>
            <a:endParaRPr lang="ro-RO" sz="1400" b="1" i="1" dirty="0">
              <a:solidFill>
                <a:schemeClr val="tx2">
                  <a:lumMod val="50000"/>
                </a:schemeClr>
              </a:solidFill>
            </a:endParaRPr>
          </a:p>
          <a:p>
            <a:pPr marL="146050" indent="0">
              <a:buNone/>
            </a:pPr>
            <a:endParaRPr lang="ro-RO" sz="1400" b="1" i="1" dirty="0">
              <a:solidFill>
                <a:schemeClr val="tx2">
                  <a:lumMod val="50000"/>
                </a:schemeClr>
              </a:solidFill>
            </a:endParaRPr>
          </a:p>
          <a:p>
            <a:pPr marL="146050" indent="0">
              <a:buNone/>
            </a:pPr>
            <a:endParaRPr lang="ro-RO" sz="1400" b="1" i="1" dirty="0">
              <a:solidFill>
                <a:schemeClr val="tx2">
                  <a:lumMod val="50000"/>
                </a:schemeClr>
              </a:solidFill>
            </a:endParaRPr>
          </a:p>
          <a:p>
            <a:pPr marL="146050" indent="0">
              <a:buNone/>
            </a:pPr>
            <a:endParaRPr lang="ro-RO" sz="1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62" name="Google Shape;462;p23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5456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7"/>
          <p:cNvSpPr txBox="1">
            <a:spLocks noGrp="1"/>
          </p:cNvSpPr>
          <p:nvPr>
            <p:ph type="subTitle" idx="4294967295"/>
          </p:nvPr>
        </p:nvSpPr>
        <p:spPr>
          <a:xfrm>
            <a:off x="1805940" y="169855"/>
            <a:ext cx="6092952" cy="8900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o-RO" sz="3600" i="1" dirty="0">
                <a:solidFill>
                  <a:srgbClr val="FFFFFF"/>
                </a:solidFill>
                <a:latin typeface="Harlow Solid Italic" panose="04030604020F02020D02" pitchFamily="82" charset="0"/>
              </a:rPr>
              <a:t>Cursuri de formare </a:t>
            </a:r>
            <a:r>
              <a:rPr lang="ro-RO" sz="3600" i="1" dirty="0" err="1">
                <a:solidFill>
                  <a:srgbClr val="FFFFFF"/>
                </a:solidFill>
                <a:latin typeface="Harlow Solid Italic" panose="04030604020F02020D02" pitchFamily="82" charset="0"/>
              </a:rPr>
              <a:t>continuuă</a:t>
            </a:r>
            <a:endParaRPr sz="3600" i="1" dirty="0">
              <a:solidFill>
                <a:srgbClr val="FFFFFF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06" name="Google Shape;406;p17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6AB9BF89-26E9-4DF4-B56A-62EBE60F5514}"/>
              </a:ext>
            </a:extLst>
          </p:cNvPr>
          <p:cNvSpPr txBox="1"/>
          <p:nvPr/>
        </p:nvSpPr>
        <p:spPr>
          <a:xfrm>
            <a:off x="999162" y="1117769"/>
            <a:ext cx="739317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o-RO" sz="1500" dirty="0">
                <a:solidFill>
                  <a:schemeClr val="bg1"/>
                </a:solidFill>
              </a:rPr>
              <a:t>-</a:t>
            </a:r>
            <a:r>
              <a:rPr lang="ro-RO" sz="1500" dirty="0" err="1">
                <a:solidFill>
                  <a:schemeClr val="bg1"/>
                </a:solidFill>
              </a:rPr>
              <a:t>Bida</a:t>
            </a:r>
            <a:r>
              <a:rPr lang="ro-RO" sz="1500" dirty="0">
                <a:solidFill>
                  <a:schemeClr val="bg1"/>
                </a:solidFill>
              </a:rPr>
              <a:t> Cristina-Maria - Program de formare pentru constituirea Corpului de Profesori Evaluatori pentru examenele și concursurile naționale (15 credite); Program de formare continuă pentru experții evaluatori de manual (15  credite); </a:t>
            </a:r>
          </a:p>
          <a:p>
            <a:pPr lvl="0"/>
            <a:r>
              <a:rPr lang="ro-RO" sz="1500" dirty="0">
                <a:solidFill>
                  <a:schemeClr val="bg1"/>
                </a:solidFill>
              </a:rPr>
              <a:t>-Cărăbuș Cristina - Program de formare pentru constituirea Corpului de Profesori Evaluatori pentru examenele și concursurile naționale (15 credite);</a:t>
            </a:r>
          </a:p>
          <a:p>
            <a:pPr lvl="0"/>
            <a:r>
              <a:rPr lang="ro-RO" sz="1500" dirty="0">
                <a:solidFill>
                  <a:schemeClr val="bg1"/>
                </a:solidFill>
              </a:rPr>
              <a:t>-Ivănescu Mihaela  - Dezvoltarea </a:t>
            </a:r>
            <a:r>
              <a:rPr lang="ro-RO" sz="1500" dirty="0" err="1">
                <a:solidFill>
                  <a:schemeClr val="bg1"/>
                </a:solidFill>
              </a:rPr>
              <a:t>competenţelor</a:t>
            </a:r>
            <a:r>
              <a:rPr lang="ro-RO" sz="1500" dirty="0">
                <a:solidFill>
                  <a:schemeClr val="bg1"/>
                </a:solidFill>
              </a:rPr>
              <a:t> de prevenire </a:t>
            </a:r>
            <a:r>
              <a:rPr lang="ro-RO" sz="1500" dirty="0" err="1">
                <a:solidFill>
                  <a:schemeClr val="bg1"/>
                </a:solidFill>
              </a:rPr>
              <a:t>şi</a:t>
            </a:r>
            <a:r>
              <a:rPr lang="ro-RO" sz="1500" dirty="0">
                <a:solidFill>
                  <a:schemeClr val="bg1"/>
                </a:solidFill>
              </a:rPr>
              <a:t> combatere a </a:t>
            </a:r>
            <a:r>
              <a:rPr lang="ro-RO" sz="1500" dirty="0" err="1">
                <a:solidFill>
                  <a:schemeClr val="bg1"/>
                </a:solidFill>
              </a:rPr>
              <a:t>bullyingului</a:t>
            </a:r>
            <a:r>
              <a:rPr lang="ro-RO" sz="1500" dirty="0">
                <a:solidFill>
                  <a:schemeClr val="bg1"/>
                </a:solidFill>
              </a:rPr>
              <a:t> in </a:t>
            </a:r>
            <a:r>
              <a:rPr lang="ro-RO" sz="1500" dirty="0" err="1">
                <a:solidFill>
                  <a:schemeClr val="bg1"/>
                </a:solidFill>
              </a:rPr>
              <a:t>şcoală</a:t>
            </a:r>
            <a:r>
              <a:rPr lang="ro-RO" sz="1500" dirty="0">
                <a:solidFill>
                  <a:schemeClr val="bg1"/>
                </a:solidFill>
              </a:rPr>
              <a:t> (20 credite);</a:t>
            </a:r>
          </a:p>
          <a:p>
            <a:pPr lvl="0"/>
            <a:r>
              <a:rPr lang="ro-RO" sz="1500" dirty="0">
                <a:solidFill>
                  <a:schemeClr val="bg1"/>
                </a:solidFill>
              </a:rPr>
              <a:t>-Munteanu Elena - Consiliere educațională și dezvoltare (22 credite) și Dezvoltarea competențelor de prevenire și combatere a </a:t>
            </a:r>
            <a:r>
              <a:rPr lang="ro-RO" sz="1500" dirty="0" err="1">
                <a:solidFill>
                  <a:schemeClr val="bg1"/>
                </a:solidFill>
              </a:rPr>
              <a:t>bullyingului</a:t>
            </a:r>
            <a:r>
              <a:rPr lang="ro-RO" sz="1500" dirty="0">
                <a:solidFill>
                  <a:schemeClr val="bg1"/>
                </a:solidFill>
              </a:rPr>
              <a:t> în școală (20 credite); </a:t>
            </a:r>
          </a:p>
          <a:p>
            <a:pPr lvl="0"/>
            <a:r>
              <a:rPr lang="ro-RO" sz="1500" dirty="0">
                <a:solidFill>
                  <a:schemeClr val="bg1"/>
                </a:solidFill>
              </a:rPr>
              <a:t>-Topciu Ionela  - </a:t>
            </a:r>
            <a:r>
              <a:rPr lang="ro-RO" sz="1500" dirty="0" err="1">
                <a:solidFill>
                  <a:schemeClr val="bg1"/>
                </a:solidFill>
              </a:rPr>
              <a:t>Managmentul</a:t>
            </a:r>
            <a:r>
              <a:rPr lang="ro-RO" sz="1500" dirty="0">
                <a:solidFill>
                  <a:schemeClr val="bg1"/>
                </a:solidFill>
              </a:rPr>
              <a:t> calității educației pentru obținerea performanței în învățământul preuniversitar (20 credite) și Rolul </a:t>
            </a:r>
            <a:r>
              <a:rPr lang="ro-RO" sz="1500" dirty="0" err="1">
                <a:solidFill>
                  <a:schemeClr val="bg1"/>
                </a:solidFill>
              </a:rPr>
              <a:t>leadershipului</a:t>
            </a:r>
            <a:r>
              <a:rPr lang="ro-RO" sz="1500" dirty="0">
                <a:solidFill>
                  <a:schemeClr val="bg1"/>
                </a:solidFill>
              </a:rPr>
              <a:t> în managementul organizației (25 credite);</a:t>
            </a:r>
          </a:p>
          <a:p>
            <a:pPr lvl="0"/>
            <a:r>
              <a:rPr lang="ro-RO" sz="1500" dirty="0">
                <a:solidFill>
                  <a:schemeClr val="bg1"/>
                </a:solidFill>
              </a:rPr>
              <a:t>-</a:t>
            </a:r>
            <a:r>
              <a:rPr lang="ro-RO" sz="1500" dirty="0" err="1">
                <a:solidFill>
                  <a:schemeClr val="bg1"/>
                </a:solidFill>
              </a:rPr>
              <a:t>Bibire</a:t>
            </a:r>
            <a:r>
              <a:rPr lang="ro-RO" sz="1500" dirty="0">
                <a:solidFill>
                  <a:schemeClr val="bg1"/>
                </a:solidFill>
              </a:rPr>
              <a:t> Victor - Managementul clasei de elevi (20 credite)</a:t>
            </a:r>
          </a:p>
          <a:p>
            <a:pPr lvl="0"/>
            <a:endParaRPr lang="ro-RO"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850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7"/>
          <p:cNvSpPr txBox="1">
            <a:spLocks noGrp="1"/>
          </p:cNvSpPr>
          <p:nvPr>
            <p:ph type="subTitle" idx="4294967295"/>
          </p:nvPr>
        </p:nvSpPr>
        <p:spPr>
          <a:xfrm>
            <a:off x="1805940" y="169855"/>
            <a:ext cx="6092952" cy="8900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o-RO" sz="3600" i="1" dirty="0">
                <a:solidFill>
                  <a:srgbClr val="FFFFFF"/>
                </a:solidFill>
                <a:latin typeface="Harlow Solid Italic" panose="04030604020F02020D02" pitchFamily="82" charset="0"/>
              </a:rPr>
              <a:t>Cursuri de formare </a:t>
            </a:r>
            <a:r>
              <a:rPr lang="ro-RO" sz="3600" i="1" dirty="0" err="1">
                <a:solidFill>
                  <a:srgbClr val="FFFFFF"/>
                </a:solidFill>
                <a:latin typeface="Harlow Solid Italic" panose="04030604020F02020D02" pitchFamily="82" charset="0"/>
              </a:rPr>
              <a:t>continuuă</a:t>
            </a:r>
            <a:endParaRPr sz="3600" i="1" dirty="0">
              <a:solidFill>
                <a:srgbClr val="FFFFFF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406" name="Google Shape;406;p17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/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6AB9BF89-26E9-4DF4-B56A-62EBE60F5514}"/>
              </a:ext>
            </a:extLst>
          </p:cNvPr>
          <p:cNvSpPr txBox="1"/>
          <p:nvPr/>
        </p:nvSpPr>
        <p:spPr>
          <a:xfrm>
            <a:off x="878958" y="1231183"/>
            <a:ext cx="7386084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o-RO" sz="1500" dirty="0">
                <a:solidFill>
                  <a:schemeClr val="bg1"/>
                </a:solidFill>
              </a:rPr>
              <a:t>-Mănucă Radu - </a:t>
            </a:r>
            <a:r>
              <a:rPr lang="ro-RO" sz="1500" dirty="0" err="1">
                <a:solidFill>
                  <a:schemeClr val="bg1"/>
                </a:solidFill>
              </a:rPr>
              <a:t>Managmentul</a:t>
            </a:r>
            <a:r>
              <a:rPr lang="ro-RO" sz="1500" dirty="0">
                <a:solidFill>
                  <a:schemeClr val="bg1"/>
                </a:solidFill>
              </a:rPr>
              <a:t> calității educației pentru obținerea performanței în învățământul preuniversitar (20 credite) și Rolul </a:t>
            </a:r>
            <a:r>
              <a:rPr lang="ro-RO" sz="1500" dirty="0" err="1">
                <a:solidFill>
                  <a:schemeClr val="bg1"/>
                </a:solidFill>
              </a:rPr>
              <a:t>leadershipului</a:t>
            </a:r>
            <a:r>
              <a:rPr lang="ro-RO" sz="1500" dirty="0">
                <a:solidFill>
                  <a:schemeClr val="bg1"/>
                </a:solidFill>
              </a:rPr>
              <a:t> în managementul organizației (25 credite);</a:t>
            </a:r>
          </a:p>
          <a:p>
            <a:pPr lvl="0"/>
            <a:r>
              <a:rPr lang="ro-RO" sz="1500" dirty="0">
                <a:solidFill>
                  <a:schemeClr val="bg1"/>
                </a:solidFill>
              </a:rPr>
              <a:t>-</a:t>
            </a:r>
            <a:r>
              <a:rPr lang="ro-RO" sz="1500" dirty="0" err="1">
                <a:solidFill>
                  <a:schemeClr val="bg1"/>
                </a:solidFill>
              </a:rPr>
              <a:t>Punguta</a:t>
            </a:r>
            <a:r>
              <a:rPr lang="ro-RO" sz="1500" dirty="0">
                <a:solidFill>
                  <a:schemeClr val="bg1"/>
                </a:solidFill>
              </a:rPr>
              <a:t> Cătălin - Managementul strategiilor </a:t>
            </a:r>
            <a:r>
              <a:rPr lang="ro-RO" sz="1500" dirty="0" err="1">
                <a:solidFill>
                  <a:schemeClr val="bg1"/>
                </a:solidFill>
              </a:rPr>
              <a:t>nonformale</a:t>
            </a:r>
            <a:r>
              <a:rPr lang="ro-RO" sz="1500" dirty="0">
                <a:solidFill>
                  <a:schemeClr val="bg1"/>
                </a:solidFill>
              </a:rPr>
              <a:t> in </a:t>
            </a:r>
            <a:r>
              <a:rPr lang="ro-RO" sz="1500" dirty="0" err="1">
                <a:solidFill>
                  <a:schemeClr val="bg1"/>
                </a:solidFill>
              </a:rPr>
              <a:t>educatie</a:t>
            </a:r>
            <a:r>
              <a:rPr lang="ro-RO" sz="1500" dirty="0">
                <a:solidFill>
                  <a:schemeClr val="bg1"/>
                </a:solidFill>
              </a:rPr>
              <a:t> (20 credite);</a:t>
            </a:r>
          </a:p>
          <a:p>
            <a:r>
              <a:rPr lang="ro-RO" sz="1500" dirty="0">
                <a:solidFill>
                  <a:schemeClr val="bg1"/>
                </a:solidFill>
              </a:rPr>
              <a:t>-Toader Cornelia - Rolul </a:t>
            </a:r>
            <a:r>
              <a:rPr lang="ro-RO" sz="1500" dirty="0" err="1">
                <a:solidFill>
                  <a:schemeClr val="bg1"/>
                </a:solidFill>
              </a:rPr>
              <a:t>leadershipului</a:t>
            </a:r>
            <a:r>
              <a:rPr lang="ro-RO" sz="1500" dirty="0">
                <a:solidFill>
                  <a:schemeClr val="bg1"/>
                </a:solidFill>
              </a:rPr>
              <a:t> în managementul organizației (25 credite);</a:t>
            </a:r>
          </a:p>
          <a:p>
            <a:pPr lvl="0"/>
            <a:r>
              <a:rPr lang="ro-RO" sz="1500" dirty="0">
                <a:solidFill>
                  <a:schemeClr val="bg1"/>
                </a:solidFill>
              </a:rPr>
              <a:t>-Gorea Marilena </a:t>
            </a:r>
            <a:r>
              <a:rPr lang="ro-RO" sz="1500" dirty="0" err="1">
                <a:solidFill>
                  <a:schemeClr val="bg1"/>
                </a:solidFill>
              </a:rPr>
              <a:t>Comănici</a:t>
            </a:r>
            <a:r>
              <a:rPr lang="ro-RO" sz="1500" dirty="0">
                <a:solidFill>
                  <a:schemeClr val="bg1"/>
                </a:solidFill>
              </a:rPr>
              <a:t> Mariana, Rusu Mădălina și </a:t>
            </a:r>
            <a:r>
              <a:rPr lang="ro-RO" sz="1500" dirty="0" err="1">
                <a:solidFill>
                  <a:schemeClr val="bg1"/>
                </a:solidFill>
              </a:rPr>
              <a:t>Chichirău</a:t>
            </a:r>
            <a:r>
              <a:rPr lang="ro-RO" sz="1500" dirty="0">
                <a:solidFill>
                  <a:schemeClr val="bg1"/>
                </a:solidFill>
              </a:rPr>
              <a:t> Ștefan au depus dosare pentru echivalarea în credite a cursului Îmbunătățirea competențelor CNC și CAM-CAD în conformitate cu nevoile industriei la centrele de prelucrare verticale CNC.</a:t>
            </a:r>
          </a:p>
          <a:p>
            <a:pPr lvl="0"/>
            <a:r>
              <a:rPr lang="ro-RO" sz="1500" dirty="0">
                <a:solidFill>
                  <a:schemeClr val="bg1"/>
                </a:solidFill>
              </a:rPr>
              <a:t>-Alți colegi au participat la diverse </a:t>
            </a:r>
            <a:r>
              <a:rPr lang="ro-RO" sz="1500" dirty="0" err="1">
                <a:solidFill>
                  <a:schemeClr val="bg1"/>
                </a:solidFill>
              </a:rPr>
              <a:t>webinarii</a:t>
            </a:r>
            <a:r>
              <a:rPr lang="ro-RO" sz="1500" dirty="0">
                <a:solidFill>
                  <a:schemeClr val="bg1"/>
                </a:solidFill>
              </a:rPr>
              <a:t> sau workshop uri pe teme variate, cuantificate în ore (nu în credite) : </a:t>
            </a:r>
            <a:r>
              <a:rPr lang="ro-RO" sz="1500" dirty="0" err="1">
                <a:solidFill>
                  <a:schemeClr val="bg1"/>
                </a:solidFill>
              </a:rPr>
              <a:t>Bida</a:t>
            </a:r>
            <a:r>
              <a:rPr lang="ro-RO" sz="1500" dirty="0">
                <a:solidFill>
                  <a:schemeClr val="bg1"/>
                </a:solidFill>
              </a:rPr>
              <a:t> Cristina-Maria/80 ore, Boboc Anamaria/31 ore, Cărăbuș Cristina/22 ore, Gorea Marilena/64 ore, Munteanu Elena/50 ore.</a:t>
            </a:r>
          </a:p>
          <a:p>
            <a:pPr lvl="0"/>
            <a:endParaRPr lang="ro-RO"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595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4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b="1" dirty="0"/>
              <a:t>Număr de elevi 2021-2022</a:t>
            </a:r>
            <a:endParaRPr b="1" dirty="0"/>
          </a:p>
        </p:txBody>
      </p:sp>
      <p:sp>
        <p:nvSpPr>
          <p:cNvPr id="470" name="Google Shape;470;p24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/>
          </a:p>
        </p:txBody>
      </p:sp>
      <p:graphicFrame>
        <p:nvGraphicFramePr>
          <p:cNvPr id="8" name="Substituent conținut 3">
            <a:extLst>
              <a:ext uri="{FF2B5EF4-FFF2-40B4-BE49-F238E27FC236}">
                <a16:creationId xmlns:a16="http://schemas.microsoft.com/office/drawing/2014/main" id="{C493E6F2-A299-4C5E-BBE6-FB4E40B943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4101303"/>
              </p:ext>
            </p:extLst>
          </p:nvPr>
        </p:nvGraphicFramePr>
        <p:xfrm>
          <a:off x="2412233" y="1036320"/>
          <a:ext cx="6254451" cy="33893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4817">
                  <a:extLst>
                    <a:ext uri="{9D8B030D-6E8A-4147-A177-3AD203B41FA5}">
                      <a16:colId xmlns:a16="http://schemas.microsoft.com/office/drawing/2014/main" val="256427756"/>
                    </a:ext>
                  </a:extLst>
                </a:gridCol>
                <a:gridCol w="2084817">
                  <a:extLst>
                    <a:ext uri="{9D8B030D-6E8A-4147-A177-3AD203B41FA5}">
                      <a16:colId xmlns:a16="http://schemas.microsoft.com/office/drawing/2014/main" val="1660088835"/>
                    </a:ext>
                  </a:extLst>
                </a:gridCol>
                <a:gridCol w="2084817">
                  <a:extLst>
                    <a:ext uri="{9D8B030D-6E8A-4147-A177-3AD203B41FA5}">
                      <a16:colId xmlns:a16="http://schemas.microsoft.com/office/drawing/2014/main" val="4205351469"/>
                    </a:ext>
                  </a:extLst>
                </a:gridCol>
              </a:tblGrid>
              <a:tr h="631027"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300"/>
                        </a:spcAft>
                      </a:pPr>
                      <a:r>
                        <a:rPr lang="ro-RO" sz="1800" b="1" dirty="0">
                          <a:effectLst/>
                          <a:latin typeface="+mj-lt"/>
                        </a:rPr>
                        <a:t> 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300"/>
                        </a:spcAft>
                      </a:pPr>
                      <a:r>
                        <a:rPr lang="ro-RO" sz="1800" b="1" dirty="0">
                          <a:effectLst/>
                          <a:latin typeface="+mj-lt"/>
                        </a:rPr>
                        <a:t>ÎNCEPUTUL ANULUI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300"/>
                        </a:spcAft>
                      </a:pPr>
                      <a:r>
                        <a:rPr lang="ro-RO" sz="1800" b="1" dirty="0">
                          <a:effectLst/>
                          <a:latin typeface="+mj-lt"/>
                        </a:rPr>
                        <a:t>SFÂRȘITUL ANULUI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822886517"/>
                  </a:ext>
                </a:extLst>
              </a:tr>
              <a:tr h="421438"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300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LICEU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300"/>
                        </a:spcAft>
                      </a:pPr>
                      <a:r>
                        <a:rPr lang="ro-RO" sz="18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318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300"/>
                        </a:spcAft>
                      </a:pPr>
                      <a:r>
                        <a:rPr lang="ro-RO" sz="18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319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67706769"/>
                  </a:ext>
                </a:extLst>
              </a:tr>
              <a:tr h="957735"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300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ȘCOALĂ PROFESIONALĂ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300"/>
                        </a:spcAft>
                      </a:pPr>
                      <a:r>
                        <a:rPr lang="ro-RO" sz="18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257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300"/>
                        </a:spcAft>
                      </a:pPr>
                      <a:r>
                        <a:rPr lang="ro-RO" sz="18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239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780165125"/>
                  </a:ext>
                </a:extLst>
              </a:tr>
              <a:tr h="957735"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300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ȘCOALĂ POSTLICEALĂ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300"/>
                        </a:spcAft>
                      </a:pPr>
                      <a:r>
                        <a:rPr lang="ro-RO" sz="18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300"/>
                        </a:spcAft>
                      </a:pPr>
                      <a:r>
                        <a:rPr lang="ro-RO" sz="18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685774150"/>
                  </a:ext>
                </a:extLst>
              </a:tr>
              <a:tr h="421438"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300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TOTAL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300"/>
                        </a:spcAft>
                      </a:pPr>
                      <a:r>
                        <a:rPr lang="ro-RO" sz="18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634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300"/>
                        </a:spcAft>
                      </a:pPr>
                      <a:r>
                        <a:rPr lang="ro-RO" sz="18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617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2116106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4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/>
              <a:t>Număr de elevi 2021-2022</a:t>
            </a:r>
            <a:endParaRPr dirty="0"/>
          </a:p>
        </p:txBody>
      </p:sp>
      <p:sp>
        <p:nvSpPr>
          <p:cNvPr id="470" name="Google Shape;470;p24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/>
          </a:p>
        </p:txBody>
      </p:sp>
      <p:graphicFrame>
        <p:nvGraphicFramePr>
          <p:cNvPr id="5" name="Diagramă 4">
            <a:extLst>
              <a:ext uri="{FF2B5EF4-FFF2-40B4-BE49-F238E27FC236}">
                <a16:creationId xmlns:a16="http://schemas.microsoft.com/office/drawing/2014/main" id="{4655F10F-2942-4941-8533-581877798C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261182"/>
              </p:ext>
            </p:extLst>
          </p:nvPr>
        </p:nvGraphicFramePr>
        <p:xfrm>
          <a:off x="2728124" y="811662"/>
          <a:ext cx="5745316" cy="3492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27340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25"/>
          <p:cNvSpPr txBox="1">
            <a:spLocks noGrp="1"/>
          </p:cNvSpPr>
          <p:nvPr>
            <p:ph type="title" idx="4294967295"/>
          </p:nvPr>
        </p:nvSpPr>
        <p:spPr>
          <a:xfrm>
            <a:off x="4151690" y="-212607"/>
            <a:ext cx="4514994" cy="204853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3600" b="1" dirty="0">
                <a:solidFill>
                  <a:schemeClr val="bg1"/>
                </a:solidFill>
              </a:rPr>
              <a:t>Bacalaureat 2022</a:t>
            </a:r>
            <a:endParaRPr sz="3600" b="1" dirty="0">
              <a:solidFill>
                <a:schemeClr val="bg1"/>
              </a:solidFill>
            </a:endParaRPr>
          </a:p>
        </p:txBody>
      </p:sp>
      <p:sp>
        <p:nvSpPr>
          <p:cNvPr id="476" name="Google Shape;476;p25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6"/>
          <p:cNvSpPr txBox="1">
            <a:spLocks noGrp="1"/>
          </p:cNvSpPr>
          <p:nvPr>
            <p:ph type="title"/>
          </p:nvPr>
        </p:nvSpPr>
        <p:spPr>
          <a:xfrm>
            <a:off x="-206329" y="418063"/>
            <a:ext cx="2852928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br>
              <a:rPr lang="ro-RO" sz="1400" b="1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CLASA a XII-a A</a:t>
            </a: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dirig. Prof. Anamaria Boboc</a:t>
            </a: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Înscriși 17</a:t>
            </a: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Promovați 12</a:t>
            </a:r>
            <a:endParaRPr sz="1400" dirty="0">
              <a:solidFill>
                <a:schemeClr val="bg1"/>
              </a:solidFill>
            </a:endParaRPr>
          </a:p>
        </p:txBody>
      </p:sp>
      <p:sp>
        <p:nvSpPr>
          <p:cNvPr id="485" name="Google Shape;485;p26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/>
          </a:p>
        </p:txBody>
      </p:sp>
      <p:graphicFrame>
        <p:nvGraphicFramePr>
          <p:cNvPr id="7" name="Substituent conținut 6">
            <a:extLst>
              <a:ext uri="{FF2B5EF4-FFF2-40B4-BE49-F238E27FC236}">
                <a16:creationId xmlns:a16="http://schemas.microsoft.com/office/drawing/2014/main" id="{0827C521-5EC9-45F7-9FEA-61EB1839A3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7122995"/>
              </p:ext>
            </p:extLst>
          </p:nvPr>
        </p:nvGraphicFramePr>
        <p:xfrm>
          <a:off x="2730239" y="1316736"/>
          <a:ext cx="5387745" cy="3015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9656">
                  <a:extLst>
                    <a:ext uri="{9D8B030D-6E8A-4147-A177-3AD203B41FA5}">
                      <a16:colId xmlns:a16="http://schemas.microsoft.com/office/drawing/2014/main" val="2131085077"/>
                    </a:ext>
                  </a:extLst>
                </a:gridCol>
                <a:gridCol w="1834010">
                  <a:extLst>
                    <a:ext uri="{9D8B030D-6E8A-4147-A177-3AD203B41FA5}">
                      <a16:colId xmlns:a16="http://schemas.microsoft.com/office/drawing/2014/main" val="592907380"/>
                    </a:ext>
                  </a:extLst>
                </a:gridCol>
                <a:gridCol w="1404079">
                  <a:extLst>
                    <a:ext uri="{9D8B030D-6E8A-4147-A177-3AD203B41FA5}">
                      <a16:colId xmlns:a16="http://schemas.microsoft.com/office/drawing/2014/main" val="235523186"/>
                    </a:ext>
                  </a:extLst>
                </a:gridCol>
              </a:tblGrid>
              <a:tr h="458142"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DISCIPLINA 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ÎNSCRIȘI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REUȘIȚI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864729001"/>
                  </a:ext>
                </a:extLst>
              </a:tr>
              <a:tr h="358722"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ROMÂNĂ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395308826"/>
                  </a:ext>
                </a:extLst>
              </a:tr>
              <a:tr h="458142"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MATEMATICĂ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533225035"/>
                  </a:ext>
                </a:extLst>
              </a:tr>
              <a:tr h="458142"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CHIMIE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952069639"/>
                  </a:ext>
                </a:extLst>
              </a:tr>
              <a:tr h="458142">
                <a:tc>
                  <a:txBody>
                    <a:bodyPr/>
                    <a:lstStyle/>
                    <a:p>
                      <a:pPr algn="ctr"/>
                      <a:r>
                        <a:rPr lang="ro-RO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BIOLOGIE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916867864"/>
                  </a:ext>
                </a:extLst>
              </a:tr>
              <a:tr h="458142">
                <a:tc>
                  <a:txBody>
                    <a:bodyPr/>
                    <a:lstStyle/>
                    <a:p>
                      <a:pPr algn="ctr"/>
                      <a:r>
                        <a:rPr lang="ro-RO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INFORMATICĂ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57227485"/>
                  </a:ext>
                </a:extLst>
              </a:tr>
              <a:tr h="301032">
                <a:tc>
                  <a:txBody>
                    <a:bodyPr/>
                    <a:lstStyle/>
                    <a:p>
                      <a:pPr algn="ctr"/>
                      <a:r>
                        <a:rPr lang="ro-RO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FIZICĂ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021263095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79614C04-E940-479B-BAE8-A4CFD292A19B}"/>
              </a:ext>
            </a:extLst>
          </p:cNvPr>
          <p:cNvSpPr/>
          <p:nvPr/>
        </p:nvSpPr>
        <p:spPr>
          <a:xfrm>
            <a:off x="4380614" y="520948"/>
            <a:ext cx="3161414" cy="5812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  <a:t>Procent de promovabilitate</a:t>
            </a:r>
            <a:b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  <a:t>70,58%</a:t>
            </a:r>
            <a:endParaRPr lang="ro-RO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6"/>
          <p:cNvSpPr txBox="1">
            <a:spLocks noGrp="1"/>
          </p:cNvSpPr>
          <p:nvPr>
            <p:ph type="title"/>
          </p:nvPr>
        </p:nvSpPr>
        <p:spPr>
          <a:xfrm>
            <a:off x="-28529" y="418063"/>
            <a:ext cx="2581229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CLASA a XII-a A</a:t>
            </a: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dirig. Prof. Anamaria Boboc</a:t>
            </a: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Înscriși 17</a:t>
            </a: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Promovați 12</a:t>
            </a:r>
            <a:endParaRPr sz="1400" dirty="0">
              <a:solidFill>
                <a:schemeClr val="bg1"/>
              </a:solidFill>
            </a:endParaRPr>
          </a:p>
        </p:txBody>
      </p:sp>
      <p:sp>
        <p:nvSpPr>
          <p:cNvPr id="485" name="Google Shape;485;p26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19</a:t>
            </a:fld>
            <a:endParaRPr/>
          </a:p>
        </p:txBody>
      </p:sp>
      <p:graphicFrame>
        <p:nvGraphicFramePr>
          <p:cNvPr id="6" name="Diagramă 5">
            <a:extLst>
              <a:ext uri="{FF2B5EF4-FFF2-40B4-BE49-F238E27FC236}">
                <a16:creationId xmlns:a16="http://schemas.microsoft.com/office/drawing/2014/main" id="{8FF28884-913F-46F2-B693-81FA52457A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9345668"/>
              </p:ext>
            </p:extLst>
          </p:nvPr>
        </p:nvGraphicFramePr>
        <p:xfrm>
          <a:off x="2676144" y="1402080"/>
          <a:ext cx="4931664" cy="3017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Oval 7">
            <a:extLst>
              <a:ext uri="{FF2B5EF4-FFF2-40B4-BE49-F238E27FC236}">
                <a16:creationId xmlns:a16="http://schemas.microsoft.com/office/drawing/2014/main" id="{385457F5-EF85-4B11-8F6D-B9E2892F93C6}"/>
              </a:ext>
            </a:extLst>
          </p:cNvPr>
          <p:cNvSpPr/>
          <p:nvPr/>
        </p:nvSpPr>
        <p:spPr>
          <a:xfrm>
            <a:off x="5401056" y="820833"/>
            <a:ext cx="2852928" cy="5812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  <a:t>Procent de promovabilitate</a:t>
            </a:r>
            <a:b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  <a:t>70,58%</a:t>
            </a:r>
            <a:endParaRPr lang="ro-R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1969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6"/>
          <p:cNvSpPr txBox="1">
            <a:spLocks noGrp="1"/>
          </p:cNvSpPr>
          <p:nvPr>
            <p:ph type="title"/>
          </p:nvPr>
        </p:nvSpPr>
        <p:spPr>
          <a:xfrm>
            <a:off x="-28529" y="418063"/>
            <a:ext cx="2530429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CLASA a XII-a B</a:t>
            </a: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dirig. Prof. Andreia Steclaru</a:t>
            </a: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Înscriși 12</a:t>
            </a: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Promovați 8</a:t>
            </a:r>
            <a:endParaRPr sz="1400" dirty="0">
              <a:solidFill>
                <a:schemeClr val="bg1"/>
              </a:solidFill>
            </a:endParaRPr>
          </a:p>
        </p:txBody>
      </p:sp>
      <p:sp>
        <p:nvSpPr>
          <p:cNvPr id="485" name="Google Shape;485;p26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/>
          </a:p>
        </p:txBody>
      </p:sp>
      <p:graphicFrame>
        <p:nvGraphicFramePr>
          <p:cNvPr id="7" name="Substituent conținut 6">
            <a:extLst>
              <a:ext uri="{FF2B5EF4-FFF2-40B4-BE49-F238E27FC236}">
                <a16:creationId xmlns:a16="http://schemas.microsoft.com/office/drawing/2014/main" id="{0827C521-5EC9-45F7-9FEA-61EB1839A3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6860394"/>
              </p:ext>
            </p:extLst>
          </p:nvPr>
        </p:nvGraphicFramePr>
        <p:xfrm>
          <a:off x="2730239" y="1316736"/>
          <a:ext cx="5387745" cy="2557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9656">
                  <a:extLst>
                    <a:ext uri="{9D8B030D-6E8A-4147-A177-3AD203B41FA5}">
                      <a16:colId xmlns:a16="http://schemas.microsoft.com/office/drawing/2014/main" val="2131085077"/>
                    </a:ext>
                  </a:extLst>
                </a:gridCol>
                <a:gridCol w="1834010">
                  <a:extLst>
                    <a:ext uri="{9D8B030D-6E8A-4147-A177-3AD203B41FA5}">
                      <a16:colId xmlns:a16="http://schemas.microsoft.com/office/drawing/2014/main" val="592907380"/>
                    </a:ext>
                  </a:extLst>
                </a:gridCol>
                <a:gridCol w="1404079">
                  <a:extLst>
                    <a:ext uri="{9D8B030D-6E8A-4147-A177-3AD203B41FA5}">
                      <a16:colId xmlns:a16="http://schemas.microsoft.com/office/drawing/2014/main" val="235523186"/>
                    </a:ext>
                  </a:extLst>
                </a:gridCol>
              </a:tblGrid>
              <a:tr h="458142"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DISCIPLINA 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ÎNSCRIȘI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REUȘIȚI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864729001"/>
                  </a:ext>
                </a:extLst>
              </a:tr>
              <a:tr h="358722"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ROMÂNĂ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395308826"/>
                  </a:ext>
                </a:extLst>
              </a:tr>
              <a:tr h="458142"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MATEMATICĂ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533225035"/>
                  </a:ext>
                </a:extLst>
              </a:tr>
              <a:tr h="458142"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CHIMIE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952069639"/>
                  </a:ext>
                </a:extLst>
              </a:tr>
              <a:tr h="458142">
                <a:tc>
                  <a:txBody>
                    <a:bodyPr/>
                    <a:lstStyle/>
                    <a:p>
                      <a:pPr algn="ctr"/>
                      <a:r>
                        <a:rPr lang="ro-RO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BIOLOGIE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916867864"/>
                  </a:ext>
                </a:extLst>
              </a:tr>
              <a:tr h="301032">
                <a:tc>
                  <a:txBody>
                    <a:bodyPr/>
                    <a:lstStyle/>
                    <a:p>
                      <a:pPr algn="ctr"/>
                      <a:r>
                        <a:rPr lang="ro-RO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FIZICĂ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021263095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79614C04-E940-479B-BAE8-A4CFD292A19B}"/>
              </a:ext>
            </a:extLst>
          </p:cNvPr>
          <p:cNvSpPr/>
          <p:nvPr/>
        </p:nvSpPr>
        <p:spPr>
          <a:xfrm>
            <a:off x="4380614" y="520948"/>
            <a:ext cx="3161414" cy="5812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  <a:t>Procent de promovabilitate</a:t>
            </a:r>
            <a:b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  <a:t>66,6%</a:t>
            </a:r>
            <a:endParaRPr lang="ro-R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8737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6"/>
          <p:cNvSpPr txBox="1">
            <a:spLocks noGrp="1"/>
          </p:cNvSpPr>
          <p:nvPr>
            <p:ph type="title"/>
          </p:nvPr>
        </p:nvSpPr>
        <p:spPr>
          <a:xfrm>
            <a:off x="-28529" y="418063"/>
            <a:ext cx="2568529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CLASA a XII-a B</a:t>
            </a: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dirig. Prof. Andreia Steclaru</a:t>
            </a: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Înscriși 12</a:t>
            </a: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Promovați 8</a:t>
            </a:r>
            <a:endParaRPr sz="1400" dirty="0">
              <a:solidFill>
                <a:schemeClr val="bg1"/>
              </a:solidFill>
            </a:endParaRPr>
          </a:p>
        </p:txBody>
      </p:sp>
      <p:sp>
        <p:nvSpPr>
          <p:cNvPr id="485" name="Google Shape;485;p26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21</a:t>
            </a:fld>
            <a:endParaRPr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9614C04-E940-479B-BAE8-A4CFD292A19B}"/>
              </a:ext>
            </a:extLst>
          </p:cNvPr>
          <p:cNvSpPr/>
          <p:nvPr/>
        </p:nvSpPr>
        <p:spPr>
          <a:xfrm>
            <a:off x="4380614" y="520948"/>
            <a:ext cx="3161414" cy="5812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  <a:t>Procent de promovabilitate</a:t>
            </a:r>
            <a:b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  <a:t>66,6%</a:t>
            </a:r>
            <a:endParaRPr lang="ro-RO" dirty="0">
              <a:solidFill>
                <a:schemeClr val="bg1"/>
              </a:solidFill>
            </a:endParaRPr>
          </a:p>
        </p:txBody>
      </p:sp>
      <p:graphicFrame>
        <p:nvGraphicFramePr>
          <p:cNvPr id="6" name="Diagramă 5">
            <a:extLst>
              <a:ext uri="{FF2B5EF4-FFF2-40B4-BE49-F238E27FC236}">
                <a16:creationId xmlns:a16="http://schemas.microsoft.com/office/drawing/2014/main" id="{EC0749E5-B9CF-4D66-A94E-AE5B1F2C54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1683324"/>
              </p:ext>
            </p:extLst>
          </p:nvPr>
        </p:nvGraphicFramePr>
        <p:xfrm>
          <a:off x="2735216" y="1407414"/>
          <a:ext cx="5382768" cy="2798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94619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6"/>
          <p:cNvSpPr txBox="1">
            <a:spLocks noGrp="1"/>
          </p:cNvSpPr>
          <p:nvPr>
            <p:ph type="title"/>
          </p:nvPr>
        </p:nvSpPr>
        <p:spPr>
          <a:xfrm>
            <a:off x="-28529" y="418063"/>
            <a:ext cx="267013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br>
              <a:rPr lang="ro-RO" sz="1400" b="1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CLASA a XII-a C</a:t>
            </a: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dirig. Prof. Mihaela Simionescu</a:t>
            </a: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Înscriși 8</a:t>
            </a: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Prezentați 7</a:t>
            </a: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Promovați 4</a:t>
            </a:r>
            <a:br>
              <a:rPr lang="ro-RO" sz="1400" b="1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endParaRPr sz="1400" dirty="0"/>
          </a:p>
        </p:txBody>
      </p:sp>
      <p:sp>
        <p:nvSpPr>
          <p:cNvPr id="485" name="Google Shape;485;p26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22</a:t>
            </a:fld>
            <a:endParaRPr/>
          </a:p>
        </p:txBody>
      </p:sp>
      <p:graphicFrame>
        <p:nvGraphicFramePr>
          <p:cNvPr id="7" name="Substituent conținut 6">
            <a:extLst>
              <a:ext uri="{FF2B5EF4-FFF2-40B4-BE49-F238E27FC236}">
                <a16:creationId xmlns:a16="http://schemas.microsoft.com/office/drawing/2014/main" id="{0827C521-5EC9-45F7-9FEA-61EB1839A3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8693138"/>
              </p:ext>
            </p:extLst>
          </p:nvPr>
        </p:nvGraphicFramePr>
        <p:xfrm>
          <a:off x="2927497" y="1309648"/>
          <a:ext cx="5387745" cy="2557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9656">
                  <a:extLst>
                    <a:ext uri="{9D8B030D-6E8A-4147-A177-3AD203B41FA5}">
                      <a16:colId xmlns:a16="http://schemas.microsoft.com/office/drawing/2014/main" val="2131085077"/>
                    </a:ext>
                  </a:extLst>
                </a:gridCol>
                <a:gridCol w="1834010">
                  <a:extLst>
                    <a:ext uri="{9D8B030D-6E8A-4147-A177-3AD203B41FA5}">
                      <a16:colId xmlns:a16="http://schemas.microsoft.com/office/drawing/2014/main" val="592907380"/>
                    </a:ext>
                  </a:extLst>
                </a:gridCol>
                <a:gridCol w="1404079">
                  <a:extLst>
                    <a:ext uri="{9D8B030D-6E8A-4147-A177-3AD203B41FA5}">
                      <a16:colId xmlns:a16="http://schemas.microsoft.com/office/drawing/2014/main" val="235523186"/>
                    </a:ext>
                  </a:extLst>
                </a:gridCol>
              </a:tblGrid>
              <a:tr h="458142"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DISCIPLINA 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ÎNSCRIȘI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REUȘIȚI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864729001"/>
                  </a:ext>
                </a:extLst>
              </a:tr>
              <a:tr h="358722"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ROMÂNĂ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395308826"/>
                  </a:ext>
                </a:extLst>
              </a:tr>
              <a:tr h="458142"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MATEMATICĂ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533225035"/>
                  </a:ext>
                </a:extLst>
              </a:tr>
              <a:tr h="458142"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CHIMIE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952069639"/>
                  </a:ext>
                </a:extLst>
              </a:tr>
              <a:tr h="458142">
                <a:tc>
                  <a:txBody>
                    <a:bodyPr/>
                    <a:lstStyle/>
                    <a:p>
                      <a:pPr algn="ctr"/>
                      <a:r>
                        <a:rPr lang="ro-RO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BIOLOGIE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916867864"/>
                  </a:ext>
                </a:extLst>
              </a:tr>
              <a:tr h="301032">
                <a:tc>
                  <a:txBody>
                    <a:bodyPr/>
                    <a:lstStyle/>
                    <a:p>
                      <a:pPr algn="ctr"/>
                      <a:r>
                        <a:rPr lang="ro-RO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FIZICĂ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021263095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79614C04-E940-479B-BAE8-A4CFD292A19B}"/>
              </a:ext>
            </a:extLst>
          </p:cNvPr>
          <p:cNvSpPr/>
          <p:nvPr/>
        </p:nvSpPr>
        <p:spPr>
          <a:xfrm>
            <a:off x="4380614" y="520948"/>
            <a:ext cx="3161414" cy="5812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  <a:t>Procent de promovabilitate</a:t>
            </a:r>
            <a:b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  <a:t>57,14%</a:t>
            </a:r>
            <a:endParaRPr lang="ro-R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5893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6"/>
          <p:cNvSpPr txBox="1">
            <a:spLocks noGrp="1"/>
          </p:cNvSpPr>
          <p:nvPr>
            <p:ph type="title"/>
          </p:nvPr>
        </p:nvSpPr>
        <p:spPr>
          <a:xfrm>
            <a:off x="-28529" y="457199"/>
            <a:ext cx="2759030" cy="27305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br>
              <a:rPr lang="ro-RO" sz="1400" b="1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CLASA a XII-a C</a:t>
            </a: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dirig. Prof. Mihaela Simionescu</a:t>
            </a: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Înscriși 8</a:t>
            </a: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Prezentați 7</a:t>
            </a:r>
            <a:b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Promovați 4</a:t>
            </a:r>
            <a:br>
              <a:rPr lang="ro-RO" sz="1400" b="1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endParaRPr sz="1400" dirty="0"/>
          </a:p>
        </p:txBody>
      </p:sp>
      <p:sp>
        <p:nvSpPr>
          <p:cNvPr id="485" name="Google Shape;485;p26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23</a:t>
            </a:fld>
            <a:endParaRPr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9614C04-E940-479B-BAE8-A4CFD292A19B}"/>
              </a:ext>
            </a:extLst>
          </p:cNvPr>
          <p:cNvSpPr/>
          <p:nvPr/>
        </p:nvSpPr>
        <p:spPr>
          <a:xfrm>
            <a:off x="4380614" y="520948"/>
            <a:ext cx="3161414" cy="5812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  <a:t>Procent de promovabilitate</a:t>
            </a:r>
            <a:b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  <a:t>57,14%</a:t>
            </a:r>
            <a:endParaRPr lang="ro-RO" dirty="0">
              <a:solidFill>
                <a:schemeClr val="bg1"/>
              </a:solidFill>
            </a:endParaRPr>
          </a:p>
        </p:txBody>
      </p:sp>
      <p:graphicFrame>
        <p:nvGraphicFramePr>
          <p:cNvPr id="6" name="Diagramă 5">
            <a:extLst>
              <a:ext uri="{FF2B5EF4-FFF2-40B4-BE49-F238E27FC236}">
                <a16:creationId xmlns:a16="http://schemas.microsoft.com/office/drawing/2014/main" id="{557C98A8-7B95-4FDD-A419-BE5F3FA4E1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1899355"/>
              </p:ext>
            </p:extLst>
          </p:nvPr>
        </p:nvGraphicFramePr>
        <p:xfrm>
          <a:off x="2735216" y="1295226"/>
          <a:ext cx="5382768" cy="3396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136310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6"/>
          <p:cNvSpPr txBox="1">
            <a:spLocks noGrp="1"/>
          </p:cNvSpPr>
          <p:nvPr>
            <p:ph type="title"/>
          </p:nvPr>
        </p:nvSpPr>
        <p:spPr>
          <a:xfrm>
            <a:off x="-247986" y="466069"/>
            <a:ext cx="2956027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o-RO" b="1" dirty="0"/>
              <a:t>Procentul de </a:t>
            </a:r>
            <a:br>
              <a:rPr lang="ro-RO" b="1" dirty="0"/>
            </a:br>
            <a:r>
              <a:rPr lang="ro-RO" b="1" dirty="0"/>
              <a:t>promovabilitate</a:t>
            </a:r>
            <a:br>
              <a:rPr lang="ro-RO" b="1" dirty="0"/>
            </a:br>
            <a:r>
              <a:rPr lang="ro-RO" b="1" dirty="0"/>
              <a:t>al promoției 2022</a:t>
            </a:r>
            <a:endParaRPr b="1" dirty="0"/>
          </a:p>
        </p:txBody>
      </p:sp>
      <p:sp>
        <p:nvSpPr>
          <p:cNvPr id="485" name="Google Shape;485;p26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24</a:t>
            </a:fld>
            <a:endParaRPr/>
          </a:p>
        </p:txBody>
      </p:sp>
      <p:graphicFrame>
        <p:nvGraphicFramePr>
          <p:cNvPr id="10" name="Diagramă 9">
            <a:extLst>
              <a:ext uri="{FF2B5EF4-FFF2-40B4-BE49-F238E27FC236}">
                <a16:creationId xmlns:a16="http://schemas.microsoft.com/office/drawing/2014/main" id="{F9984AB4-0F86-4991-8AFA-7E7C1B76F6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9743199"/>
              </p:ext>
            </p:extLst>
          </p:nvPr>
        </p:nvGraphicFramePr>
        <p:xfrm>
          <a:off x="2782470" y="646177"/>
          <a:ext cx="5654394" cy="3845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037447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7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  <a:t>BACALAUREAT  ROMÂNĂ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92" name="Google Shape;492;p27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25</a:t>
            </a:fld>
            <a:endParaRPr/>
          </a:p>
        </p:txBody>
      </p:sp>
      <p:graphicFrame>
        <p:nvGraphicFramePr>
          <p:cNvPr id="5" name="Substituent conținut 3">
            <a:extLst>
              <a:ext uri="{FF2B5EF4-FFF2-40B4-BE49-F238E27FC236}">
                <a16:creationId xmlns:a16="http://schemas.microsoft.com/office/drawing/2014/main" id="{7BE17CEB-0AC5-432B-98C5-155196A551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1753781"/>
              </p:ext>
            </p:extLst>
          </p:nvPr>
        </p:nvGraphicFramePr>
        <p:xfrm>
          <a:off x="2500606" y="1426464"/>
          <a:ext cx="6166078" cy="2937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9038">
                  <a:extLst>
                    <a:ext uri="{9D8B030D-6E8A-4147-A177-3AD203B41FA5}">
                      <a16:colId xmlns:a16="http://schemas.microsoft.com/office/drawing/2014/main" val="3560056355"/>
                    </a:ext>
                  </a:extLst>
                </a:gridCol>
                <a:gridCol w="821945">
                  <a:extLst>
                    <a:ext uri="{9D8B030D-6E8A-4147-A177-3AD203B41FA5}">
                      <a16:colId xmlns:a16="http://schemas.microsoft.com/office/drawing/2014/main" val="1458706179"/>
                    </a:ext>
                  </a:extLst>
                </a:gridCol>
                <a:gridCol w="770573">
                  <a:extLst>
                    <a:ext uri="{9D8B030D-6E8A-4147-A177-3AD203B41FA5}">
                      <a16:colId xmlns:a16="http://schemas.microsoft.com/office/drawing/2014/main" val="771377726"/>
                    </a:ext>
                  </a:extLst>
                </a:gridCol>
                <a:gridCol w="796259">
                  <a:extLst>
                    <a:ext uri="{9D8B030D-6E8A-4147-A177-3AD203B41FA5}">
                      <a16:colId xmlns:a16="http://schemas.microsoft.com/office/drawing/2014/main" val="1838643264"/>
                    </a:ext>
                  </a:extLst>
                </a:gridCol>
                <a:gridCol w="783415">
                  <a:extLst>
                    <a:ext uri="{9D8B030D-6E8A-4147-A177-3AD203B41FA5}">
                      <a16:colId xmlns:a16="http://schemas.microsoft.com/office/drawing/2014/main" val="3645042634"/>
                    </a:ext>
                  </a:extLst>
                </a:gridCol>
                <a:gridCol w="783416">
                  <a:extLst>
                    <a:ext uri="{9D8B030D-6E8A-4147-A177-3AD203B41FA5}">
                      <a16:colId xmlns:a16="http://schemas.microsoft.com/office/drawing/2014/main" val="2330393499"/>
                    </a:ext>
                  </a:extLst>
                </a:gridCol>
                <a:gridCol w="701432">
                  <a:extLst>
                    <a:ext uri="{9D8B030D-6E8A-4147-A177-3AD203B41FA5}">
                      <a16:colId xmlns:a16="http://schemas.microsoft.com/office/drawing/2014/main" val="599857468"/>
                    </a:ext>
                  </a:extLst>
                </a:gridCol>
              </a:tblGrid>
              <a:tr h="979009">
                <a:tc>
                  <a:txBody>
                    <a:bodyPr/>
                    <a:lstStyle/>
                    <a:p>
                      <a:pPr algn="ctr"/>
                      <a:endParaRPr lang="ro-RO" dirty="0"/>
                    </a:p>
                    <a:p>
                      <a:pPr algn="ctr"/>
                      <a:r>
                        <a:rPr lang="ro-RO" dirty="0"/>
                        <a:t>Profesor / Note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000" dirty="0">
                          <a:effectLst/>
                        </a:rPr>
                        <a:t>Sub 5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000" dirty="0">
                          <a:effectLst/>
                        </a:rPr>
                        <a:t>5..5,99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000" dirty="0">
                          <a:effectLst/>
                        </a:rPr>
                        <a:t>6...6,99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000" dirty="0">
                          <a:effectLst/>
                        </a:rPr>
                        <a:t>7...7,99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000" dirty="0">
                          <a:effectLst/>
                        </a:rPr>
                        <a:t>8..8,99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000" dirty="0">
                          <a:effectLst/>
                        </a:rPr>
                        <a:t>9...10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53732219"/>
                  </a:ext>
                </a:extLst>
              </a:tr>
              <a:tr h="979009">
                <a:tc>
                  <a:txBody>
                    <a:bodyPr/>
                    <a:lstStyle/>
                    <a:p>
                      <a:endParaRPr lang="ro-RO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o-RO" b="1" dirty="0" err="1">
                          <a:solidFill>
                            <a:srgbClr val="002060"/>
                          </a:solidFill>
                        </a:rPr>
                        <a:t>Prof.Anamaria</a:t>
                      </a:r>
                      <a:r>
                        <a:rPr lang="ro-RO" b="1" dirty="0">
                          <a:solidFill>
                            <a:srgbClr val="002060"/>
                          </a:solidFill>
                        </a:rPr>
                        <a:t> Boboc</a:t>
                      </a:r>
                    </a:p>
                    <a:p>
                      <a:r>
                        <a:rPr lang="ro-RO" b="1" dirty="0">
                          <a:solidFill>
                            <a:srgbClr val="002060"/>
                          </a:solidFill>
                        </a:rPr>
                        <a:t>29 înscriși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74304078"/>
                  </a:ext>
                </a:extLst>
              </a:tr>
              <a:tr h="979009">
                <a:tc>
                  <a:txBody>
                    <a:bodyPr/>
                    <a:lstStyle/>
                    <a:p>
                      <a:endParaRPr lang="ro-RO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o-RO" b="1" dirty="0" err="1">
                          <a:solidFill>
                            <a:srgbClr val="002060"/>
                          </a:solidFill>
                        </a:rPr>
                        <a:t>Prof.Maricica</a:t>
                      </a:r>
                      <a:r>
                        <a:rPr lang="ro-RO" b="1" dirty="0">
                          <a:solidFill>
                            <a:srgbClr val="002060"/>
                          </a:solidFill>
                        </a:rPr>
                        <a:t> Stoica</a:t>
                      </a:r>
                    </a:p>
                    <a:p>
                      <a:r>
                        <a:rPr lang="ro-RO" b="1" dirty="0">
                          <a:solidFill>
                            <a:srgbClr val="002060"/>
                          </a:solidFill>
                        </a:rPr>
                        <a:t>7 înscriși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4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2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488959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7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  <a:t>BACALAUREAT  ROMÂNĂ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92" name="Google Shape;492;p27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26</a:t>
            </a:fld>
            <a:endParaRPr/>
          </a:p>
        </p:txBody>
      </p:sp>
      <p:graphicFrame>
        <p:nvGraphicFramePr>
          <p:cNvPr id="6" name="Diagramă 5">
            <a:extLst>
              <a:ext uri="{FF2B5EF4-FFF2-40B4-BE49-F238E27FC236}">
                <a16:creationId xmlns:a16="http://schemas.microsoft.com/office/drawing/2014/main" id="{56B7F9E8-BD29-47B4-A3FA-222B0FB11D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4369500"/>
              </p:ext>
            </p:extLst>
          </p:nvPr>
        </p:nvGraphicFramePr>
        <p:xfrm>
          <a:off x="2668160" y="614863"/>
          <a:ext cx="5449824" cy="3823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786169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7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  <a:t>BACALAUREAT  MATEMATICĂ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92" name="Google Shape;492;p27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27</a:t>
            </a:fld>
            <a:endParaRPr/>
          </a:p>
        </p:txBody>
      </p:sp>
      <p:graphicFrame>
        <p:nvGraphicFramePr>
          <p:cNvPr id="6" name="Substituent conținut 3">
            <a:extLst>
              <a:ext uri="{FF2B5EF4-FFF2-40B4-BE49-F238E27FC236}">
                <a16:creationId xmlns:a16="http://schemas.microsoft.com/office/drawing/2014/main" id="{4A28B7DA-1D6A-4F24-B176-2188C7D22B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868389"/>
              </p:ext>
            </p:extLst>
          </p:nvPr>
        </p:nvGraphicFramePr>
        <p:xfrm>
          <a:off x="2768599" y="1465072"/>
          <a:ext cx="5593285" cy="1947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7212">
                  <a:extLst>
                    <a:ext uri="{9D8B030D-6E8A-4147-A177-3AD203B41FA5}">
                      <a16:colId xmlns:a16="http://schemas.microsoft.com/office/drawing/2014/main" val="2545788190"/>
                    </a:ext>
                  </a:extLst>
                </a:gridCol>
                <a:gridCol w="751822">
                  <a:extLst>
                    <a:ext uri="{9D8B030D-6E8A-4147-A177-3AD203B41FA5}">
                      <a16:colId xmlns:a16="http://schemas.microsoft.com/office/drawing/2014/main" val="2425818868"/>
                    </a:ext>
                  </a:extLst>
                </a:gridCol>
                <a:gridCol w="804167">
                  <a:extLst>
                    <a:ext uri="{9D8B030D-6E8A-4147-A177-3AD203B41FA5}">
                      <a16:colId xmlns:a16="http://schemas.microsoft.com/office/drawing/2014/main" val="3041694360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4023075178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415597082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623278186"/>
                    </a:ext>
                  </a:extLst>
                </a:gridCol>
                <a:gridCol w="602184">
                  <a:extLst>
                    <a:ext uri="{9D8B030D-6E8A-4147-A177-3AD203B41FA5}">
                      <a16:colId xmlns:a16="http://schemas.microsoft.com/office/drawing/2014/main" val="89380329"/>
                    </a:ext>
                  </a:extLst>
                </a:gridCol>
              </a:tblGrid>
              <a:tr h="669167">
                <a:tc>
                  <a:txBody>
                    <a:bodyPr/>
                    <a:lstStyle/>
                    <a:p>
                      <a:endParaRPr lang="ro-RO" dirty="0"/>
                    </a:p>
                    <a:p>
                      <a:r>
                        <a:rPr lang="ro-RO" dirty="0"/>
                        <a:t>Profesor / Note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000" dirty="0">
                          <a:effectLst/>
                        </a:rPr>
                        <a:t>Sub 5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000" dirty="0">
                          <a:effectLst/>
                        </a:rPr>
                        <a:t>5..5,99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000" dirty="0">
                          <a:effectLst/>
                        </a:rPr>
                        <a:t>6...6,99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000" dirty="0">
                          <a:effectLst/>
                        </a:rPr>
                        <a:t>7...7,99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000" dirty="0">
                          <a:effectLst/>
                        </a:rPr>
                        <a:t>8...8,99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000" dirty="0">
                          <a:effectLst/>
                        </a:rPr>
                        <a:t>9...10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310348704"/>
                  </a:ext>
                </a:extLst>
              </a:tr>
              <a:tr h="1216021">
                <a:tc>
                  <a:txBody>
                    <a:bodyPr/>
                    <a:lstStyle/>
                    <a:p>
                      <a:endParaRPr lang="ro-RO" sz="18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o-RO" sz="1200" b="1" dirty="0" err="1">
                          <a:solidFill>
                            <a:srgbClr val="002060"/>
                          </a:solidFill>
                        </a:rPr>
                        <a:t>Prof.Andreia</a:t>
                      </a:r>
                      <a:r>
                        <a:rPr lang="ro-RO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o-RO" sz="1200" b="1" dirty="0" err="1">
                          <a:solidFill>
                            <a:srgbClr val="002060"/>
                          </a:solidFill>
                        </a:rPr>
                        <a:t>Steclaru</a:t>
                      </a:r>
                      <a:endParaRPr lang="ro-RO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o-RO" sz="1200" b="1" dirty="0">
                          <a:solidFill>
                            <a:srgbClr val="002060"/>
                          </a:solidFill>
                        </a:rPr>
                        <a:t>36 înscriși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20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39925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09798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7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  <a:t>BACALAUREAT  MATEMATICĂ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92" name="Google Shape;492;p27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28</a:t>
            </a:fld>
            <a:endParaRPr/>
          </a:p>
        </p:txBody>
      </p:sp>
      <p:graphicFrame>
        <p:nvGraphicFramePr>
          <p:cNvPr id="5" name="Diagramă 4">
            <a:extLst>
              <a:ext uri="{FF2B5EF4-FFF2-40B4-BE49-F238E27FC236}">
                <a16:creationId xmlns:a16="http://schemas.microsoft.com/office/drawing/2014/main" id="{E081B6EB-2FFA-4FA0-87D7-8736A1BDC3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4623554"/>
              </p:ext>
            </p:extLst>
          </p:nvPr>
        </p:nvGraphicFramePr>
        <p:xfrm>
          <a:off x="2702560" y="559474"/>
          <a:ext cx="5201920" cy="3900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77101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7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  <a:t>BACALAUREATOBIECTUL LA ALEGERE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92" name="Google Shape;492;p27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29</a:t>
            </a:fld>
            <a:endParaRPr/>
          </a:p>
        </p:txBody>
      </p:sp>
      <p:graphicFrame>
        <p:nvGraphicFramePr>
          <p:cNvPr id="6" name="Substituent conținut 3">
            <a:extLst>
              <a:ext uri="{FF2B5EF4-FFF2-40B4-BE49-F238E27FC236}">
                <a16:creationId xmlns:a16="http://schemas.microsoft.com/office/drawing/2014/main" id="{C2D842B1-CD4A-4BD6-B21B-EFAFB7DC47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4752354"/>
              </p:ext>
            </p:extLst>
          </p:nvPr>
        </p:nvGraphicFramePr>
        <p:xfrm>
          <a:off x="2539406" y="956636"/>
          <a:ext cx="6035765" cy="3768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8107">
                  <a:extLst>
                    <a:ext uri="{9D8B030D-6E8A-4147-A177-3AD203B41FA5}">
                      <a16:colId xmlns:a16="http://schemas.microsoft.com/office/drawing/2014/main" val="844951612"/>
                    </a:ext>
                  </a:extLst>
                </a:gridCol>
                <a:gridCol w="751161">
                  <a:extLst>
                    <a:ext uri="{9D8B030D-6E8A-4147-A177-3AD203B41FA5}">
                      <a16:colId xmlns:a16="http://schemas.microsoft.com/office/drawing/2014/main" val="3828665164"/>
                    </a:ext>
                  </a:extLst>
                </a:gridCol>
                <a:gridCol w="760506">
                  <a:extLst>
                    <a:ext uri="{9D8B030D-6E8A-4147-A177-3AD203B41FA5}">
                      <a16:colId xmlns:a16="http://schemas.microsoft.com/office/drawing/2014/main" val="2049665726"/>
                    </a:ext>
                  </a:extLst>
                </a:gridCol>
                <a:gridCol w="750943">
                  <a:extLst>
                    <a:ext uri="{9D8B030D-6E8A-4147-A177-3AD203B41FA5}">
                      <a16:colId xmlns:a16="http://schemas.microsoft.com/office/drawing/2014/main" val="2107427209"/>
                    </a:ext>
                  </a:extLst>
                </a:gridCol>
                <a:gridCol w="788178">
                  <a:extLst>
                    <a:ext uri="{9D8B030D-6E8A-4147-A177-3AD203B41FA5}">
                      <a16:colId xmlns:a16="http://schemas.microsoft.com/office/drawing/2014/main" val="3879110406"/>
                    </a:ext>
                  </a:extLst>
                </a:gridCol>
                <a:gridCol w="796721">
                  <a:extLst>
                    <a:ext uri="{9D8B030D-6E8A-4147-A177-3AD203B41FA5}">
                      <a16:colId xmlns:a16="http://schemas.microsoft.com/office/drawing/2014/main" val="2006228725"/>
                    </a:ext>
                  </a:extLst>
                </a:gridCol>
                <a:gridCol w="700149">
                  <a:extLst>
                    <a:ext uri="{9D8B030D-6E8A-4147-A177-3AD203B41FA5}">
                      <a16:colId xmlns:a16="http://schemas.microsoft.com/office/drawing/2014/main" val="1354774641"/>
                    </a:ext>
                  </a:extLst>
                </a:gridCol>
              </a:tblGrid>
              <a:tr h="476961"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200" dirty="0">
                          <a:effectLst/>
                        </a:rPr>
                        <a:t>Profesor / Note 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200" dirty="0">
                          <a:effectLst/>
                        </a:rPr>
                        <a:t>Sub 5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200" dirty="0">
                          <a:effectLst/>
                        </a:rPr>
                        <a:t>5..5,99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200" dirty="0">
                          <a:effectLst/>
                        </a:rPr>
                        <a:t>6...6,99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200" dirty="0">
                          <a:effectLst/>
                        </a:rPr>
                        <a:t>7...7,99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200" dirty="0">
                          <a:effectLst/>
                        </a:rPr>
                        <a:t>8...8,99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200" dirty="0">
                          <a:effectLst/>
                        </a:rPr>
                        <a:t>9...10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488872922"/>
                  </a:ext>
                </a:extLst>
              </a:tr>
              <a:tr h="807990">
                <a:tc>
                  <a:txBody>
                    <a:bodyPr/>
                    <a:lstStyle/>
                    <a:p>
                      <a:pPr algn="ctr"/>
                      <a:r>
                        <a:rPr lang="ro-RO" sz="1200" b="1" dirty="0">
                          <a:solidFill>
                            <a:schemeClr val="bg1"/>
                          </a:solidFill>
                        </a:rPr>
                        <a:t>Biologie</a:t>
                      </a:r>
                    </a:p>
                    <a:p>
                      <a:pPr algn="ctr"/>
                      <a:r>
                        <a:rPr lang="ro-RO" sz="1200" b="1" dirty="0" err="1">
                          <a:solidFill>
                            <a:srgbClr val="002060"/>
                          </a:solidFill>
                        </a:rPr>
                        <a:t>Prof.Raluca</a:t>
                      </a:r>
                      <a:r>
                        <a:rPr lang="ro-RO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o-RO" sz="1200" b="1" dirty="0" err="1">
                          <a:solidFill>
                            <a:srgbClr val="002060"/>
                          </a:solidFill>
                        </a:rPr>
                        <a:t>Dulman</a:t>
                      </a:r>
                      <a:endParaRPr lang="ro-RO" sz="1200" b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o-RO" sz="1200" b="1" dirty="0">
                          <a:solidFill>
                            <a:srgbClr val="002060"/>
                          </a:solidFill>
                        </a:rPr>
                        <a:t>15 înscriși 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097833628"/>
                  </a:ext>
                </a:extLst>
              </a:tr>
              <a:tr h="754836">
                <a:tc>
                  <a:txBody>
                    <a:bodyPr/>
                    <a:lstStyle/>
                    <a:p>
                      <a:pPr algn="ctr"/>
                      <a:r>
                        <a:rPr lang="ro-RO" sz="1200" b="1" dirty="0">
                          <a:solidFill>
                            <a:schemeClr val="bg1"/>
                          </a:solidFill>
                        </a:rPr>
                        <a:t>Chimie</a:t>
                      </a:r>
                    </a:p>
                    <a:p>
                      <a:pPr algn="ctr"/>
                      <a:r>
                        <a:rPr lang="ro-RO" sz="1200" b="1" dirty="0" err="1">
                          <a:solidFill>
                            <a:srgbClr val="002060"/>
                          </a:solidFill>
                        </a:rPr>
                        <a:t>Prof.Cornelia</a:t>
                      </a:r>
                      <a:r>
                        <a:rPr lang="ro-RO" sz="1200" b="1" dirty="0">
                          <a:solidFill>
                            <a:srgbClr val="002060"/>
                          </a:solidFill>
                        </a:rPr>
                        <a:t> Toader</a:t>
                      </a:r>
                    </a:p>
                    <a:p>
                      <a:pPr algn="ctr"/>
                      <a:r>
                        <a:rPr lang="ro-RO" sz="1200" b="1" dirty="0">
                          <a:solidFill>
                            <a:srgbClr val="002060"/>
                          </a:solidFill>
                        </a:rPr>
                        <a:t>15 înscriși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68580" indent="-6350" algn="ctr">
                        <a:lnSpc>
                          <a:spcPct val="107000"/>
                        </a:lnSpc>
                        <a:spcAft>
                          <a:spcPts val="1295"/>
                        </a:spcAft>
                      </a:pPr>
                      <a:r>
                        <a:rPr lang="ro-RO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791276008"/>
                  </a:ext>
                </a:extLst>
              </a:tr>
              <a:tr h="587095">
                <a:tc>
                  <a:txBody>
                    <a:bodyPr/>
                    <a:lstStyle/>
                    <a:p>
                      <a:pPr algn="ctr"/>
                      <a:r>
                        <a:rPr lang="ro-RO" sz="1200" b="1" dirty="0">
                          <a:solidFill>
                            <a:schemeClr val="bg1"/>
                          </a:solidFill>
                        </a:rPr>
                        <a:t>Fizică</a:t>
                      </a:r>
                    </a:p>
                    <a:p>
                      <a:pPr algn="ctr"/>
                      <a:r>
                        <a:rPr lang="ro-RO" sz="1200" b="1" dirty="0" err="1">
                          <a:solidFill>
                            <a:srgbClr val="002060"/>
                          </a:solidFill>
                        </a:rPr>
                        <a:t>Prof.Mihaela</a:t>
                      </a:r>
                      <a:r>
                        <a:rPr lang="ro-RO" sz="1200" b="1" dirty="0">
                          <a:solidFill>
                            <a:srgbClr val="002060"/>
                          </a:solidFill>
                        </a:rPr>
                        <a:t> Simionescu</a:t>
                      </a:r>
                    </a:p>
                    <a:p>
                      <a:pPr algn="ctr"/>
                      <a:r>
                        <a:rPr lang="ro-RO" sz="1200" b="1" dirty="0">
                          <a:solidFill>
                            <a:srgbClr val="002060"/>
                          </a:solidFill>
                        </a:rPr>
                        <a:t>6 </a:t>
                      </a:r>
                      <a:r>
                        <a:rPr lang="ro-RO" sz="1200" b="1" dirty="0" err="1">
                          <a:solidFill>
                            <a:srgbClr val="002060"/>
                          </a:solidFill>
                        </a:rPr>
                        <a:t>înscrisi</a:t>
                      </a:r>
                      <a:endParaRPr lang="ro-RO" sz="12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o-RO" sz="1200" b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o-RO" sz="120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o-RO" sz="1200" b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o-RO" sz="1200" b="1" dirty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o-RO" sz="1200" b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o-RO" sz="1200" b="1" dirty="0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o-RO" sz="1200" b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o-RO" sz="1200" b="1" dirty="0">
                          <a:solidFill>
                            <a:srgbClr val="002060"/>
                          </a:solidFill>
                        </a:rPr>
                        <a:t>0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o-RO" sz="1200" b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o-RO" sz="1200" b="1" dirty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o-RO" sz="1200" b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o-RO" sz="1200" b="1" dirty="0">
                          <a:solidFill>
                            <a:srgbClr val="002060"/>
                          </a:solidFill>
                        </a:rPr>
                        <a:t>0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622631443"/>
                  </a:ext>
                </a:extLst>
              </a:tr>
              <a:tr h="754836">
                <a:tc>
                  <a:txBody>
                    <a:bodyPr/>
                    <a:lstStyle/>
                    <a:p>
                      <a:pPr algn="ctr"/>
                      <a:r>
                        <a:rPr lang="ro-RO" sz="1200" b="1" dirty="0">
                          <a:solidFill>
                            <a:schemeClr val="bg1"/>
                          </a:solidFill>
                        </a:rPr>
                        <a:t>Informatică</a:t>
                      </a:r>
                    </a:p>
                    <a:p>
                      <a:pPr algn="ctr"/>
                      <a:r>
                        <a:rPr lang="ro-RO" sz="1200" b="1" dirty="0" err="1">
                          <a:solidFill>
                            <a:srgbClr val="002060"/>
                          </a:solidFill>
                        </a:rPr>
                        <a:t>Prof.Manuela</a:t>
                      </a:r>
                      <a:r>
                        <a:rPr lang="ro-RO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o-RO" sz="1200" b="1" dirty="0" err="1">
                          <a:solidFill>
                            <a:srgbClr val="002060"/>
                          </a:solidFill>
                        </a:rPr>
                        <a:t>Bangu</a:t>
                      </a:r>
                      <a:endParaRPr lang="ro-RO" sz="1200" b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o-RO" sz="1200" b="1" dirty="0">
                          <a:solidFill>
                            <a:srgbClr val="002060"/>
                          </a:solidFill>
                        </a:rPr>
                        <a:t> 1 înscriși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o-RO" sz="1200" b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o-RO" sz="1200" b="1" dirty="0">
                          <a:solidFill>
                            <a:srgbClr val="002060"/>
                          </a:solidFill>
                        </a:rPr>
                        <a:t>0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o-RO" sz="1200" b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o-RO" sz="1200" b="1" dirty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o-RO" sz="1200" b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o-RO" sz="1200" b="1" dirty="0">
                          <a:solidFill>
                            <a:srgbClr val="002060"/>
                          </a:solidFill>
                        </a:rPr>
                        <a:t>0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o-RO" sz="1200" b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o-RO" sz="1200" b="1" dirty="0">
                          <a:solidFill>
                            <a:srgbClr val="002060"/>
                          </a:solidFill>
                        </a:rPr>
                        <a:t>0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o-RO" sz="1200" b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o-RO" sz="1200" b="1" dirty="0">
                          <a:solidFill>
                            <a:srgbClr val="002060"/>
                          </a:solidFill>
                        </a:rPr>
                        <a:t>0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o-RO" sz="1200" b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o-RO" sz="1200" b="1" dirty="0">
                          <a:solidFill>
                            <a:srgbClr val="002060"/>
                          </a:solidFill>
                        </a:rPr>
                        <a:t>0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138404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97736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7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o-RO" b="1" dirty="0">
                <a:solidFill>
                  <a:schemeClr val="bg1"/>
                </a:solidFill>
                <a:latin typeface="Comic Sans MS" panose="030F0702030302020204" pitchFamily="66" charset="0"/>
              </a:rPr>
              <a:t>BACALAUREATOBIECTUL LA ALEGERE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92" name="Google Shape;492;p27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30</a:t>
            </a:fld>
            <a:endParaRPr/>
          </a:p>
        </p:txBody>
      </p:sp>
      <p:graphicFrame>
        <p:nvGraphicFramePr>
          <p:cNvPr id="5" name="Diagramă 4">
            <a:extLst>
              <a:ext uri="{FF2B5EF4-FFF2-40B4-BE49-F238E27FC236}">
                <a16:creationId xmlns:a16="http://schemas.microsoft.com/office/drawing/2014/main" id="{7BEF789B-6499-4E04-A925-C712236D99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9084051"/>
              </p:ext>
            </p:extLst>
          </p:nvPr>
        </p:nvGraphicFramePr>
        <p:xfrm>
          <a:off x="2374265" y="1104900"/>
          <a:ext cx="6078855" cy="3116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36412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tăText 5">
            <a:extLst>
              <a:ext uri="{FF2B5EF4-FFF2-40B4-BE49-F238E27FC236}">
                <a16:creationId xmlns:a16="http://schemas.microsoft.com/office/drawing/2014/main" id="{BF0C09C9-E224-4710-8A02-F81C13DFA4A9}"/>
              </a:ext>
            </a:extLst>
          </p:cNvPr>
          <p:cNvSpPr txBox="1"/>
          <p:nvPr/>
        </p:nvSpPr>
        <p:spPr>
          <a:xfrm>
            <a:off x="3039068" y="1663809"/>
            <a:ext cx="30658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dirty="0"/>
              <a:t>Procent  de promovabilitate </a:t>
            </a:r>
          </a:p>
          <a:p>
            <a:pPr algn="ctr"/>
            <a:r>
              <a:rPr lang="ro-RO" sz="2800" dirty="0"/>
              <a:t>Promoția 2022 </a:t>
            </a:r>
          </a:p>
          <a:p>
            <a:pPr algn="ctr"/>
            <a:r>
              <a:rPr lang="ro-RO" sz="2800" dirty="0"/>
              <a:t>66,66%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42"/>
          <p:cNvSpPr txBox="1">
            <a:spLocks noGrp="1"/>
          </p:cNvSpPr>
          <p:nvPr>
            <p:ph type="title" idx="4294967295"/>
          </p:nvPr>
        </p:nvSpPr>
        <p:spPr>
          <a:xfrm>
            <a:off x="1037534" y="811663"/>
            <a:ext cx="7354800" cy="6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b="1" dirty="0"/>
              <a:t>Situația promovării examenelor</a:t>
            </a:r>
            <a:br>
              <a:rPr lang="ro-RO" b="1" dirty="0"/>
            </a:br>
            <a:r>
              <a:rPr lang="ro-RO" b="1" dirty="0"/>
              <a:t> 2022</a:t>
            </a:r>
            <a:endParaRPr b="1" dirty="0"/>
          </a:p>
        </p:txBody>
      </p:sp>
      <p:sp>
        <p:nvSpPr>
          <p:cNvPr id="686" name="Google Shape;686;p42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32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687" name="Google Shape;687;p42"/>
          <p:cNvSpPr/>
          <p:nvPr/>
        </p:nvSpPr>
        <p:spPr>
          <a:xfrm>
            <a:off x="0" y="2371028"/>
            <a:ext cx="9144000" cy="1011043"/>
          </a:xfrm>
          <a:custGeom>
            <a:avLst/>
            <a:gdLst/>
            <a:ahLst/>
            <a:cxnLst/>
            <a:rect l="l" t="t" r="r" b="b"/>
            <a:pathLst>
              <a:path w="12192000" h="1348058" extrusionOk="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w="2286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p42"/>
          <p:cNvSpPr/>
          <p:nvPr/>
        </p:nvSpPr>
        <p:spPr>
          <a:xfrm>
            <a:off x="0" y="2371028"/>
            <a:ext cx="9144000" cy="1011043"/>
          </a:xfrm>
          <a:custGeom>
            <a:avLst/>
            <a:gdLst/>
            <a:ahLst/>
            <a:cxnLst/>
            <a:rect l="l" t="t" r="r" b="b"/>
            <a:pathLst>
              <a:path w="12192000" h="1348058" extrusionOk="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89" name="Google Shape;689;p42"/>
          <p:cNvGrpSpPr/>
          <p:nvPr/>
        </p:nvGrpSpPr>
        <p:grpSpPr>
          <a:xfrm>
            <a:off x="1786339" y="1703401"/>
            <a:ext cx="473400" cy="473400"/>
            <a:chOff x="1786339" y="1703401"/>
            <a:chExt cx="473400" cy="473400"/>
          </a:xfrm>
        </p:grpSpPr>
        <p:sp>
          <p:nvSpPr>
            <p:cNvPr id="690" name="Google Shape;690;p42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91" name="Google Shape;691;p42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1</a:t>
              </a:r>
              <a:endParaRPr sz="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695" name="Google Shape;695;p42"/>
          <p:cNvGrpSpPr/>
          <p:nvPr/>
        </p:nvGrpSpPr>
        <p:grpSpPr>
          <a:xfrm>
            <a:off x="7918934" y="1686416"/>
            <a:ext cx="473400" cy="473400"/>
            <a:chOff x="5842489" y="1703401"/>
            <a:chExt cx="473400" cy="473400"/>
          </a:xfrm>
        </p:grpSpPr>
        <p:sp>
          <p:nvSpPr>
            <p:cNvPr id="696" name="Google Shape;696;p42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97" name="Google Shape;697;p42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600" dirty="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3</a:t>
              </a:r>
              <a:endParaRPr sz="6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701" name="Google Shape;701;p42"/>
          <p:cNvGrpSpPr/>
          <p:nvPr/>
        </p:nvGrpSpPr>
        <p:grpSpPr>
          <a:xfrm>
            <a:off x="4852739" y="3576300"/>
            <a:ext cx="473400" cy="473400"/>
            <a:chOff x="4852739" y="3576300"/>
            <a:chExt cx="473400" cy="473400"/>
          </a:xfrm>
        </p:grpSpPr>
        <p:sp>
          <p:nvSpPr>
            <p:cNvPr id="702" name="Google Shape;702;p42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03" name="Google Shape;703;p42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600" dirty="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2</a:t>
              </a:r>
              <a:endParaRPr sz="6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707" name="Google Shape;707;p42"/>
          <p:cNvSpPr txBox="1"/>
          <p:nvPr/>
        </p:nvSpPr>
        <p:spPr>
          <a:xfrm>
            <a:off x="137985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600" b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Bacalaureat</a:t>
            </a:r>
            <a:endParaRPr sz="1600" b="1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09" name="Google Shape;709;p42"/>
          <p:cNvSpPr txBox="1"/>
          <p:nvPr/>
        </p:nvSpPr>
        <p:spPr>
          <a:xfrm>
            <a:off x="7275734" y="1096939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600" b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Competențe nivel III</a:t>
            </a:r>
          </a:p>
        </p:txBody>
      </p:sp>
      <p:sp>
        <p:nvSpPr>
          <p:cNvPr id="711" name="Google Shape;711;p42"/>
          <p:cNvSpPr txBox="1"/>
          <p:nvPr/>
        </p:nvSpPr>
        <p:spPr>
          <a:xfrm>
            <a:off x="4291262" y="4049700"/>
            <a:ext cx="1441393" cy="5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600" b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Atestat și competențe nivel IV</a:t>
            </a:r>
            <a:endParaRPr sz="1600" b="1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30"/>
          <p:cNvSpPr txBox="1">
            <a:spLocks noGrp="1"/>
          </p:cNvSpPr>
          <p:nvPr>
            <p:ph type="subTitle" idx="4294967295"/>
          </p:nvPr>
        </p:nvSpPr>
        <p:spPr>
          <a:xfrm>
            <a:off x="828142" y="529291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1000"/>
              </a:spcAft>
              <a:buNone/>
            </a:pPr>
            <a:r>
              <a:rPr lang="ro-RO" sz="2400" b="1" dirty="0">
                <a:solidFill>
                  <a:schemeClr val="bg1"/>
                </a:solidFill>
              </a:rPr>
              <a:t>Bacalaureat</a:t>
            </a:r>
            <a:endParaRPr sz="2400" b="1" dirty="0">
              <a:solidFill>
                <a:schemeClr val="bg1"/>
              </a:solidFill>
            </a:endParaRPr>
          </a:p>
        </p:txBody>
      </p:sp>
      <p:sp>
        <p:nvSpPr>
          <p:cNvPr id="524" name="Google Shape;524;p30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33</a:t>
            </a:fld>
            <a:endParaRPr/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1F24B5A3-49F7-49DE-81B7-EB34B53FA0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270088"/>
              </p:ext>
            </p:extLst>
          </p:nvPr>
        </p:nvGraphicFramePr>
        <p:xfrm>
          <a:off x="1446028" y="1644650"/>
          <a:ext cx="6096000" cy="2809240"/>
        </p:xfrm>
        <a:graphic>
          <a:graphicData uri="http://schemas.openxmlformats.org/drawingml/2006/table">
            <a:tbl>
              <a:tblPr firstRow="1" bandRow="1">
                <a:tableStyleId>{5E225D28-81A1-47F6-B832-14334138A573}</a:tableStyleId>
              </a:tblPr>
              <a:tblGrid>
                <a:gridCol w="474921">
                  <a:extLst>
                    <a:ext uri="{9D8B030D-6E8A-4147-A177-3AD203B41FA5}">
                      <a16:colId xmlns:a16="http://schemas.microsoft.com/office/drawing/2014/main" val="3227062630"/>
                    </a:ext>
                  </a:extLst>
                </a:gridCol>
                <a:gridCol w="1557079">
                  <a:extLst>
                    <a:ext uri="{9D8B030D-6E8A-4147-A177-3AD203B41FA5}">
                      <a16:colId xmlns:a16="http://schemas.microsoft.com/office/drawing/2014/main" val="427606578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7685745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0000313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19390166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999411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Nr. </a:t>
                      </a:r>
                      <a:r>
                        <a:rPr lang="ro-RO" dirty="0" err="1">
                          <a:solidFill>
                            <a:schemeClr val="bg1"/>
                          </a:solidFill>
                        </a:rPr>
                        <a:t>crt</a:t>
                      </a:r>
                      <a:endParaRPr lang="ro-RO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Clasa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Absolvenți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>
                          <a:solidFill>
                            <a:schemeClr val="bg1"/>
                          </a:solidFill>
                        </a:rPr>
                        <a:t>Înscriși</a:t>
                      </a:r>
                      <a:endParaRPr lang="ro-RO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>
                          <a:solidFill>
                            <a:schemeClr val="bg1"/>
                          </a:solidFill>
                        </a:rPr>
                        <a:t>Prezenți</a:t>
                      </a:r>
                      <a:endParaRPr lang="ro-RO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Promovați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432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>
                          <a:solidFill>
                            <a:schemeClr val="bg1"/>
                          </a:solidFill>
                        </a:rPr>
                        <a:t>1</a:t>
                      </a:r>
                      <a:endParaRPr lang="ro-RO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>
                          <a:solidFill>
                            <a:schemeClr val="bg1"/>
                          </a:solidFill>
                        </a:rPr>
                        <a:t>XII A – Matematică informatică</a:t>
                      </a:r>
                      <a:endParaRPr lang="ro-RO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631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>
                          <a:solidFill>
                            <a:schemeClr val="bg1"/>
                          </a:solidFill>
                        </a:rPr>
                        <a:t>2</a:t>
                      </a:r>
                      <a:endParaRPr lang="ro-RO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>
                          <a:solidFill>
                            <a:schemeClr val="bg1"/>
                          </a:solidFill>
                        </a:rPr>
                        <a:t>XII B –Tehnician electrician electronist auto</a:t>
                      </a:r>
                      <a:endParaRPr lang="ro-RO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312436"/>
                  </a:ext>
                </a:extLst>
              </a:tr>
              <a:tr h="533725">
                <a:tc>
                  <a:txBody>
                    <a:bodyPr/>
                    <a:lstStyle/>
                    <a:p>
                      <a:pPr algn="ctr"/>
                      <a:r>
                        <a:rPr lang="ro-RO">
                          <a:solidFill>
                            <a:schemeClr val="bg1"/>
                          </a:solidFill>
                        </a:rPr>
                        <a:t>3</a:t>
                      </a:r>
                      <a:endParaRPr lang="ro-RO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>
                          <a:solidFill>
                            <a:schemeClr val="bg1"/>
                          </a:solidFill>
                        </a:rPr>
                        <a:t>XII C- Tehnician prelucrări pe mașini cu comandă numerică</a:t>
                      </a:r>
                      <a:endParaRPr lang="ro-RO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528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>
                          <a:solidFill>
                            <a:schemeClr val="bg1"/>
                          </a:solidFill>
                        </a:rPr>
                        <a:t>4</a:t>
                      </a:r>
                      <a:endParaRPr lang="ro-RO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>
                          <a:solidFill>
                            <a:schemeClr val="bg1"/>
                          </a:solidFill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130942"/>
                  </a:ext>
                </a:extLst>
              </a:tr>
            </a:tbl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E30E4D07-9DF7-4A78-B687-AD810E46D817}"/>
              </a:ext>
            </a:extLst>
          </p:cNvPr>
          <p:cNvSpPr/>
          <p:nvPr/>
        </p:nvSpPr>
        <p:spPr>
          <a:xfrm>
            <a:off x="333153" y="9214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1435DE2-D925-4169-9607-7A6C9390C01D}"/>
              </a:ext>
            </a:extLst>
          </p:cNvPr>
          <p:cNvSpPr/>
          <p:nvPr/>
        </p:nvSpPr>
        <p:spPr>
          <a:xfrm>
            <a:off x="6648893" y="1095434"/>
            <a:ext cx="1410586" cy="3685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/>
              <a:t>66,66%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30"/>
          <p:cNvSpPr txBox="1">
            <a:spLocks noGrp="1"/>
          </p:cNvSpPr>
          <p:nvPr>
            <p:ph type="subTitle" idx="4294967295"/>
          </p:nvPr>
        </p:nvSpPr>
        <p:spPr>
          <a:xfrm>
            <a:off x="790042" y="465791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1000"/>
              </a:spcAft>
              <a:buNone/>
            </a:pPr>
            <a:r>
              <a:rPr lang="ro-RO" sz="2400" b="1" dirty="0">
                <a:solidFill>
                  <a:schemeClr val="bg1"/>
                </a:solidFill>
              </a:rPr>
              <a:t>Atestat și competențe nivel IV</a:t>
            </a:r>
            <a:endParaRPr sz="2400" b="1" dirty="0">
              <a:solidFill>
                <a:schemeClr val="bg1"/>
              </a:solidFill>
            </a:endParaRPr>
          </a:p>
        </p:txBody>
      </p:sp>
      <p:sp>
        <p:nvSpPr>
          <p:cNvPr id="524" name="Google Shape;524;p30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34</a:t>
            </a:fld>
            <a:endParaRPr/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1F24B5A3-49F7-49DE-81B7-EB34B53FA0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575982"/>
              </p:ext>
            </p:extLst>
          </p:nvPr>
        </p:nvGraphicFramePr>
        <p:xfrm>
          <a:off x="1446028" y="1644650"/>
          <a:ext cx="6096000" cy="2809240"/>
        </p:xfrm>
        <a:graphic>
          <a:graphicData uri="http://schemas.openxmlformats.org/drawingml/2006/table">
            <a:tbl>
              <a:tblPr firstRow="1" bandRow="1">
                <a:tableStyleId>{5E225D28-81A1-47F6-B832-14334138A573}</a:tableStyleId>
              </a:tblPr>
              <a:tblGrid>
                <a:gridCol w="474921">
                  <a:extLst>
                    <a:ext uri="{9D8B030D-6E8A-4147-A177-3AD203B41FA5}">
                      <a16:colId xmlns:a16="http://schemas.microsoft.com/office/drawing/2014/main" val="3227062630"/>
                    </a:ext>
                  </a:extLst>
                </a:gridCol>
                <a:gridCol w="1557079">
                  <a:extLst>
                    <a:ext uri="{9D8B030D-6E8A-4147-A177-3AD203B41FA5}">
                      <a16:colId xmlns:a16="http://schemas.microsoft.com/office/drawing/2014/main" val="427606578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7685745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0000313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19390166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999411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Nr. </a:t>
                      </a:r>
                      <a:r>
                        <a:rPr lang="ro-RO" dirty="0" err="1">
                          <a:solidFill>
                            <a:schemeClr val="bg1"/>
                          </a:solidFill>
                        </a:rPr>
                        <a:t>crt</a:t>
                      </a:r>
                      <a:endParaRPr lang="ro-RO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Clasa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Absolvenți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Înscriși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Prezenți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Promovați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432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>
                          <a:solidFill>
                            <a:schemeClr val="bg1"/>
                          </a:solidFill>
                        </a:rPr>
                        <a:t>1</a:t>
                      </a:r>
                      <a:endParaRPr lang="ro-RO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>
                          <a:solidFill>
                            <a:schemeClr val="bg1"/>
                          </a:solidFill>
                        </a:rPr>
                        <a:t>XII A – Matematică informatică</a:t>
                      </a:r>
                      <a:endParaRPr lang="ro-RO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>
                          <a:solidFill>
                            <a:schemeClr val="bg1"/>
                          </a:solidFill>
                        </a:rPr>
                        <a:t>24</a:t>
                      </a:r>
                      <a:endParaRPr lang="ro-RO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631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>
                          <a:solidFill>
                            <a:schemeClr val="bg1"/>
                          </a:solidFill>
                        </a:rPr>
                        <a:t>XII B –Tehnician electrician electronist auto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312436"/>
                  </a:ext>
                </a:extLst>
              </a:tr>
              <a:tr h="533725"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>
                          <a:solidFill>
                            <a:schemeClr val="bg1"/>
                          </a:solidFill>
                        </a:rPr>
                        <a:t>XII C- Tehnician prelucrări pe mașini cu comandă numerică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528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>
                          <a:solidFill>
                            <a:schemeClr val="bg1"/>
                          </a:solidFill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130942"/>
                  </a:ext>
                </a:extLst>
              </a:tr>
            </a:tbl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E30E4D07-9DF7-4A78-B687-AD810E46D817}"/>
              </a:ext>
            </a:extLst>
          </p:cNvPr>
          <p:cNvSpPr/>
          <p:nvPr/>
        </p:nvSpPr>
        <p:spPr>
          <a:xfrm>
            <a:off x="333153" y="9214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1435DE2-D925-4169-9607-7A6C9390C01D}"/>
              </a:ext>
            </a:extLst>
          </p:cNvPr>
          <p:cNvSpPr/>
          <p:nvPr/>
        </p:nvSpPr>
        <p:spPr>
          <a:xfrm>
            <a:off x="6648893" y="1095434"/>
            <a:ext cx="1410586" cy="3685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/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24280467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30"/>
          <p:cNvSpPr txBox="1">
            <a:spLocks noGrp="1"/>
          </p:cNvSpPr>
          <p:nvPr>
            <p:ph type="subTitle" idx="4294967295"/>
          </p:nvPr>
        </p:nvSpPr>
        <p:spPr>
          <a:xfrm>
            <a:off x="790042" y="465791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1000"/>
              </a:spcAft>
              <a:buNone/>
            </a:pPr>
            <a:r>
              <a:rPr lang="ro-RO" sz="2400" b="1" dirty="0">
                <a:solidFill>
                  <a:schemeClr val="bg1"/>
                </a:solidFill>
              </a:rPr>
              <a:t>Competențe nivel III</a:t>
            </a:r>
            <a:endParaRPr sz="2400" b="1" dirty="0">
              <a:solidFill>
                <a:schemeClr val="bg1"/>
              </a:solidFill>
            </a:endParaRPr>
          </a:p>
        </p:txBody>
      </p:sp>
      <p:sp>
        <p:nvSpPr>
          <p:cNvPr id="524" name="Google Shape;524;p30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35</a:t>
            </a:fld>
            <a:endParaRPr/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1F24B5A3-49F7-49DE-81B7-EB34B53FA0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1045"/>
              </p:ext>
            </p:extLst>
          </p:nvPr>
        </p:nvGraphicFramePr>
        <p:xfrm>
          <a:off x="1446028" y="1644650"/>
          <a:ext cx="6096000" cy="2433645"/>
        </p:xfrm>
        <a:graphic>
          <a:graphicData uri="http://schemas.openxmlformats.org/drawingml/2006/table">
            <a:tbl>
              <a:tblPr firstRow="1" bandRow="1">
                <a:tableStyleId>{5E225D28-81A1-47F6-B832-14334138A573}</a:tableStyleId>
              </a:tblPr>
              <a:tblGrid>
                <a:gridCol w="474921">
                  <a:extLst>
                    <a:ext uri="{9D8B030D-6E8A-4147-A177-3AD203B41FA5}">
                      <a16:colId xmlns:a16="http://schemas.microsoft.com/office/drawing/2014/main" val="3227062630"/>
                    </a:ext>
                  </a:extLst>
                </a:gridCol>
                <a:gridCol w="1557079">
                  <a:extLst>
                    <a:ext uri="{9D8B030D-6E8A-4147-A177-3AD203B41FA5}">
                      <a16:colId xmlns:a16="http://schemas.microsoft.com/office/drawing/2014/main" val="427606578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7685745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0000313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19390166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999411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Nr. </a:t>
                      </a:r>
                      <a:r>
                        <a:rPr lang="ro-RO" dirty="0" err="1">
                          <a:solidFill>
                            <a:schemeClr val="bg1"/>
                          </a:solidFill>
                        </a:rPr>
                        <a:t>crt</a:t>
                      </a:r>
                      <a:endParaRPr lang="ro-RO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>
                          <a:solidFill>
                            <a:schemeClr val="bg1"/>
                          </a:solidFill>
                        </a:rPr>
                        <a:t>Clasa</a:t>
                      </a:r>
                      <a:endParaRPr lang="ro-RO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>
                          <a:solidFill>
                            <a:schemeClr val="bg1"/>
                          </a:solidFill>
                        </a:rPr>
                        <a:t>Absolvenți</a:t>
                      </a:r>
                      <a:endParaRPr lang="ro-RO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>
                          <a:solidFill>
                            <a:schemeClr val="bg1"/>
                          </a:solidFill>
                        </a:rPr>
                        <a:t>Înscriși</a:t>
                      </a:r>
                      <a:endParaRPr lang="ro-RO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>
                          <a:solidFill>
                            <a:schemeClr val="bg1"/>
                          </a:solidFill>
                        </a:rPr>
                        <a:t>Prezenți</a:t>
                      </a:r>
                      <a:endParaRPr lang="ro-RO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Promovați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432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>
                          <a:solidFill>
                            <a:schemeClr val="bg1"/>
                          </a:solidFill>
                        </a:rPr>
                        <a:t>1</a:t>
                      </a:r>
                      <a:endParaRPr lang="ro-RO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>
                          <a:solidFill>
                            <a:schemeClr val="bg1"/>
                          </a:solidFill>
                        </a:rPr>
                        <a:t>Mecanic auto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631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>
                          <a:solidFill>
                            <a:schemeClr val="bg1"/>
                          </a:solidFill>
                        </a:rPr>
                        <a:t>Operator prelucrări pe mașini cu comandă numerică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312436"/>
                  </a:ext>
                </a:extLst>
              </a:tr>
              <a:tr h="533725"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>
                          <a:solidFill>
                            <a:schemeClr val="bg1"/>
                          </a:solidFill>
                        </a:rPr>
                        <a:t>Lăcătuș prestări servicii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528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>
                          <a:solidFill>
                            <a:schemeClr val="bg1"/>
                          </a:solidFill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bg1"/>
                          </a:solidFill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130942"/>
                  </a:ext>
                </a:extLst>
              </a:tr>
            </a:tbl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E30E4D07-9DF7-4A78-B687-AD810E46D817}"/>
              </a:ext>
            </a:extLst>
          </p:cNvPr>
          <p:cNvSpPr/>
          <p:nvPr/>
        </p:nvSpPr>
        <p:spPr>
          <a:xfrm>
            <a:off x="333153" y="92149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1435DE2-D925-4169-9607-7A6C9390C01D}"/>
              </a:ext>
            </a:extLst>
          </p:cNvPr>
          <p:cNvSpPr/>
          <p:nvPr/>
        </p:nvSpPr>
        <p:spPr>
          <a:xfrm>
            <a:off x="6648893" y="1095434"/>
            <a:ext cx="1410586" cy="3685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/>
              <a:t>96,34%</a:t>
            </a:r>
          </a:p>
        </p:txBody>
      </p:sp>
    </p:spTree>
    <p:extLst>
      <p:ext uri="{BB962C8B-B14F-4D97-AF65-F5344CB8AC3E}">
        <p14:creationId xmlns:p14="http://schemas.microsoft.com/office/powerpoint/2010/main" val="27496094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8"/>
          <p:cNvSpPr txBox="1">
            <a:spLocks noGrp="1"/>
          </p:cNvSpPr>
          <p:nvPr>
            <p:ph type="title" idx="4294967295"/>
          </p:nvPr>
        </p:nvSpPr>
        <p:spPr>
          <a:xfrm>
            <a:off x="584375" y="577850"/>
            <a:ext cx="8328300" cy="27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br>
              <a:rPr lang="ro-RO" b="1" dirty="0"/>
            </a:br>
            <a:r>
              <a:rPr lang="ro-RO" b="1" dirty="0"/>
              <a:t>Proiecte comunitare și proiecte europene în care este implicată unitatea școlară</a:t>
            </a:r>
            <a:endParaRPr lang="ro-RO" dirty="0"/>
          </a:p>
        </p:txBody>
      </p:sp>
      <p:sp>
        <p:nvSpPr>
          <p:cNvPr id="506" name="Google Shape;506;p28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36</a:t>
            </a:fld>
            <a:endParaRPr/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B0BBEA0D-9504-4F73-B864-05EF33AF24B4}"/>
              </a:ext>
            </a:extLst>
          </p:cNvPr>
          <p:cNvSpPr txBox="1"/>
          <p:nvPr/>
        </p:nvSpPr>
        <p:spPr>
          <a:xfrm>
            <a:off x="666114" y="1241662"/>
            <a:ext cx="7811579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o-RO" sz="1300" dirty="0">
                <a:solidFill>
                  <a:schemeClr val="bg1"/>
                </a:solidFill>
              </a:rPr>
              <a:t>Proiect POCU Mecanic.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ro-RO" sz="1300" dirty="0">
                <a:solidFill>
                  <a:schemeClr val="bg1"/>
                </a:solidFill>
              </a:rPr>
              <a:t>Proiect POCU Electric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o-RO" sz="1300" dirty="0">
                <a:solidFill>
                  <a:schemeClr val="bg1"/>
                </a:solidFill>
              </a:rPr>
              <a:t>Proiecte Erasmus – 5 proiecte de acest tip – 1 proiect pentru domeniul tehnic; 1 proiect pe protecția mediului și 3 proiecte pe cultură generală: </a:t>
            </a:r>
          </a:p>
          <a:p>
            <a:r>
              <a:rPr lang="ro-RO" sz="1300" dirty="0">
                <a:solidFill>
                  <a:schemeClr val="bg1"/>
                </a:solidFill>
              </a:rPr>
              <a:t> 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o-RO" sz="1300" i="1" dirty="0">
                <a:solidFill>
                  <a:schemeClr val="bg1"/>
                </a:solidFill>
              </a:rPr>
              <a:t>Învățarea prin proiecte școlare – motivează, conștientizează și responsabilizează elevii, </a:t>
            </a:r>
            <a:r>
              <a:rPr lang="ro-RO" sz="1300" dirty="0">
                <a:solidFill>
                  <a:schemeClr val="bg1"/>
                </a:solidFill>
              </a:rPr>
              <a:t> </a:t>
            </a:r>
            <a:r>
              <a:rPr lang="ro-RO" sz="1300" dirty="0" err="1">
                <a:solidFill>
                  <a:schemeClr val="bg1"/>
                </a:solidFill>
              </a:rPr>
              <a:t>Key</a:t>
            </a:r>
            <a:r>
              <a:rPr lang="ro-RO" sz="1300" dirty="0">
                <a:solidFill>
                  <a:schemeClr val="bg1"/>
                </a:solidFill>
              </a:rPr>
              <a:t> </a:t>
            </a:r>
            <a:r>
              <a:rPr lang="ro-RO" sz="1300" dirty="0" err="1">
                <a:solidFill>
                  <a:schemeClr val="bg1"/>
                </a:solidFill>
              </a:rPr>
              <a:t>Action</a:t>
            </a:r>
            <a:r>
              <a:rPr lang="ro-RO" sz="1300" dirty="0">
                <a:solidFill>
                  <a:schemeClr val="bg1"/>
                </a:solidFill>
              </a:rPr>
              <a:t> 2, KA 201 - 2018-1-RO01-KA201; 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o-RO" sz="1300" dirty="0">
                <a:solidFill>
                  <a:schemeClr val="bg1"/>
                </a:solidFill>
              </a:rPr>
              <a:t>Îmbunătățirea competențelor CNC și CAD-CAM în concordanță cu necesitățile industriei la centrele de prelucrare verticală CNC ( 2018-1-TR01-KA202-058585 ); 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o-RO" sz="1300" dirty="0">
                <a:solidFill>
                  <a:schemeClr val="bg1"/>
                </a:solidFill>
              </a:rPr>
              <a:t>FROM SCHOOL TO LIFE – MY KNOWLEDGE HELPS ME IN MY DAILY LIFE - 2020-1-EE01-KA229-077885_2 ( 1 septembrie 2020 – 30.06.2022 ); 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o-RO" sz="1300" dirty="0">
                <a:solidFill>
                  <a:schemeClr val="bg1"/>
                </a:solidFill>
              </a:rPr>
              <a:t>New </a:t>
            </a:r>
            <a:r>
              <a:rPr lang="ro-RO" sz="1300" dirty="0" err="1">
                <a:solidFill>
                  <a:schemeClr val="bg1"/>
                </a:solidFill>
              </a:rPr>
              <a:t>approaches</a:t>
            </a:r>
            <a:r>
              <a:rPr lang="ro-RO" sz="1300" dirty="0">
                <a:solidFill>
                  <a:schemeClr val="bg1"/>
                </a:solidFill>
              </a:rPr>
              <a:t> </a:t>
            </a:r>
            <a:r>
              <a:rPr lang="ro-RO" sz="1300" dirty="0" err="1">
                <a:solidFill>
                  <a:schemeClr val="bg1"/>
                </a:solidFill>
              </a:rPr>
              <a:t>opposite</a:t>
            </a:r>
            <a:r>
              <a:rPr lang="ro-RO" sz="1300" dirty="0">
                <a:solidFill>
                  <a:schemeClr val="bg1"/>
                </a:solidFill>
              </a:rPr>
              <a:t> old </a:t>
            </a:r>
            <a:r>
              <a:rPr lang="ro-RO" sz="1300" dirty="0" err="1">
                <a:solidFill>
                  <a:schemeClr val="bg1"/>
                </a:solidFill>
              </a:rPr>
              <a:t>stereotypes</a:t>
            </a:r>
            <a:r>
              <a:rPr lang="ro-RO" sz="1300" dirty="0">
                <a:solidFill>
                  <a:schemeClr val="bg1"/>
                </a:solidFill>
              </a:rPr>
              <a:t> – 2020-1-PLO1-KA229-081684_2 – ( perioada de implementare 2020 – 2022 )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o-RO" sz="1300" dirty="0">
                <a:solidFill>
                  <a:schemeClr val="bg1"/>
                </a:solidFill>
              </a:rPr>
              <a:t>Tour </a:t>
            </a:r>
            <a:r>
              <a:rPr lang="ro-RO" sz="1300" dirty="0" err="1">
                <a:solidFill>
                  <a:schemeClr val="bg1"/>
                </a:solidFill>
              </a:rPr>
              <a:t>my</a:t>
            </a:r>
            <a:r>
              <a:rPr lang="ro-RO" sz="1300" dirty="0">
                <a:solidFill>
                  <a:schemeClr val="bg1"/>
                </a:solidFill>
              </a:rPr>
              <a:t> </a:t>
            </a:r>
            <a:r>
              <a:rPr lang="ro-RO" sz="1300" dirty="0" err="1">
                <a:solidFill>
                  <a:schemeClr val="bg1"/>
                </a:solidFill>
              </a:rPr>
              <a:t>city</a:t>
            </a:r>
            <a:r>
              <a:rPr lang="ro-RO" sz="1300" dirty="0">
                <a:solidFill>
                  <a:schemeClr val="bg1"/>
                </a:solidFill>
              </a:rPr>
              <a:t> – 2020-1-PL01-KA229-082322_3 ( perioada de implementare 2020 – 2022 ); </a:t>
            </a:r>
          </a:p>
          <a:p>
            <a:endParaRPr lang="ro-RO" sz="13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31"/>
          <p:cNvSpPr/>
          <p:nvPr/>
        </p:nvSpPr>
        <p:spPr>
          <a:xfrm>
            <a:off x="4716375" y="2037913"/>
            <a:ext cx="1069200" cy="1069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>
                <a:solidFill>
                  <a:srgbClr val="4A5C65"/>
                </a:solidFill>
                <a:latin typeface="Harlow Solid Italic" panose="04030604020F02020D02" pitchFamily="82" charset="0"/>
                <a:ea typeface="Lato Light"/>
                <a:cs typeface="Lato Light"/>
                <a:sym typeface="Lato Light"/>
              </a:rPr>
              <a:t>Cămin</a:t>
            </a:r>
            <a:endParaRPr dirty="0">
              <a:solidFill>
                <a:srgbClr val="4A5C65"/>
              </a:solidFill>
              <a:latin typeface="Harlow Solid Italic" panose="04030604020F02020D02" pitchFamily="82" charset="0"/>
              <a:ea typeface="Lato Light"/>
              <a:cs typeface="Lato Light"/>
              <a:sym typeface="Lato Light"/>
            </a:endParaRPr>
          </a:p>
        </p:txBody>
      </p:sp>
      <p:sp>
        <p:nvSpPr>
          <p:cNvPr id="530" name="Google Shape;530;p31"/>
          <p:cNvSpPr/>
          <p:nvPr/>
        </p:nvSpPr>
        <p:spPr>
          <a:xfrm>
            <a:off x="4572000" y="3304375"/>
            <a:ext cx="1353879" cy="1069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>
                <a:solidFill>
                  <a:srgbClr val="4A5C65"/>
                </a:solidFill>
                <a:latin typeface="Harlow Solid Italic" panose="04030604020F02020D02" pitchFamily="82" charset="0"/>
                <a:ea typeface="Lato Light"/>
                <a:cs typeface="Lato Light"/>
                <a:sym typeface="Lato Light"/>
              </a:rPr>
              <a:t>Alte activități</a:t>
            </a:r>
            <a:endParaRPr dirty="0">
              <a:solidFill>
                <a:srgbClr val="4A5C65"/>
              </a:solidFill>
              <a:latin typeface="Harlow Solid Italic" panose="04030604020F02020D02" pitchFamily="82" charset="0"/>
              <a:ea typeface="Lato Light"/>
              <a:cs typeface="Lato Light"/>
              <a:sym typeface="Lato Light"/>
            </a:endParaRPr>
          </a:p>
        </p:txBody>
      </p:sp>
      <p:sp>
        <p:nvSpPr>
          <p:cNvPr id="531" name="Google Shape;531;p31"/>
          <p:cNvSpPr/>
          <p:nvPr/>
        </p:nvSpPr>
        <p:spPr>
          <a:xfrm>
            <a:off x="4572000" y="771450"/>
            <a:ext cx="1353879" cy="1069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200" dirty="0">
                <a:solidFill>
                  <a:srgbClr val="4A5C65"/>
                </a:solidFill>
                <a:latin typeface="Harlow Solid Italic" panose="04030604020F02020D02" pitchFamily="82" charset="0"/>
                <a:ea typeface="Lato Light"/>
                <a:cs typeface="Lato Light"/>
                <a:sym typeface="Lato Light"/>
              </a:rPr>
              <a:t>Consiliul elevilor</a:t>
            </a:r>
            <a:endParaRPr sz="1200" dirty="0">
              <a:solidFill>
                <a:srgbClr val="4A5C65"/>
              </a:solidFill>
              <a:latin typeface="Harlow Solid Italic" panose="04030604020F02020D02" pitchFamily="82" charset="0"/>
              <a:ea typeface="Lato Light"/>
              <a:cs typeface="Lato Light"/>
              <a:sym typeface="Lato Light"/>
            </a:endParaRPr>
          </a:p>
        </p:txBody>
      </p:sp>
      <p:sp>
        <p:nvSpPr>
          <p:cNvPr id="532" name="Google Shape;532;p3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>
                <a:latin typeface="Harlow Solid Italic" panose="04030604020F02020D02" pitchFamily="82" charset="0"/>
              </a:rPr>
              <a:t>Activități educative</a:t>
            </a:r>
            <a:endParaRPr dirty="0">
              <a:latin typeface="Harlow Solid Italic" panose="04030604020F02020D02" pitchFamily="82" charset="0"/>
            </a:endParaRPr>
          </a:p>
        </p:txBody>
      </p:sp>
      <p:cxnSp>
        <p:nvCxnSpPr>
          <p:cNvPr id="533" name="Google Shape;533;p31"/>
          <p:cNvCxnSpPr>
            <a:cxnSpLocks/>
            <a:endCxn id="531" idx="0"/>
          </p:cNvCxnSpPr>
          <p:nvPr/>
        </p:nvCxnSpPr>
        <p:spPr>
          <a:xfrm flipH="1">
            <a:off x="5248940" y="12150"/>
            <a:ext cx="5636" cy="759300"/>
          </a:xfrm>
          <a:prstGeom prst="straightConnector1">
            <a:avLst/>
          </a:prstGeom>
          <a:noFill/>
          <a:ln w="9525" cap="flat" cmpd="sng">
            <a:solidFill>
              <a:srgbClr val="02BDC7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534" name="Google Shape;534;p31"/>
          <p:cNvCxnSpPr>
            <a:cxnSpLocks/>
            <a:stCxn id="531" idx="4"/>
            <a:endCxn id="529" idx="0"/>
          </p:cNvCxnSpPr>
          <p:nvPr/>
        </p:nvCxnSpPr>
        <p:spPr>
          <a:xfrm>
            <a:off x="5248940" y="1840650"/>
            <a:ext cx="2035" cy="197263"/>
          </a:xfrm>
          <a:prstGeom prst="straightConnector1">
            <a:avLst/>
          </a:prstGeom>
          <a:noFill/>
          <a:ln w="9525" cap="flat" cmpd="sng">
            <a:solidFill>
              <a:srgbClr val="02BDC7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35" name="Google Shape;535;p31"/>
          <p:cNvCxnSpPr>
            <a:cxnSpLocks/>
            <a:stCxn id="530" idx="4"/>
          </p:cNvCxnSpPr>
          <p:nvPr/>
        </p:nvCxnSpPr>
        <p:spPr>
          <a:xfrm>
            <a:off x="5248940" y="4373575"/>
            <a:ext cx="5637" cy="769800"/>
          </a:xfrm>
          <a:prstGeom prst="straightConnector1">
            <a:avLst/>
          </a:prstGeom>
          <a:noFill/>
          <a:ln w="9525" cap="flat" cmpd="sng">
            <a:solidFill>
              <a:srgbClr val="02BDC7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536" name="Google Shape;536;p31"/>
          <p:cNvCxnSpPr>
            <a:cxnSpLocks/>
            <a:stCxn id="529" idx="4"/>
            <a:endCxn id="530" idx="0"/>
          </p:cNvCxnSpPr>
          <p:nvPr/>
        </p:nvCxnSpPr>
        <p:spPr>
          <a:xfrm flipH="1">
            <a:off x="5248940" y="3107113"/>
            <a:ext cx="2035" cy="197262"/>
          </a:xfrm>
          <a:prstGeom prst="straightConnector1">
            <a:avLst/>
          </a:prstGeom>
          <a:noFill/>
          <a:ln w="9525" cap="flat" cmpd="sng">
            <a:solidFill>
              <a:srgbClr val="02BDC7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537" name="Google Shape;537;p3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37</a:t>
            </a:fld>
            <a:endParaRPr/>
          </a:p>
        </p:txBody>
      </p:sp>
      <p:pic>
        <p:nvPicPr>
          <p:cNvPr id="25" name="Imagine 2" descr="Slide2.jpg">
            <a:extLst>
              <a:ext uri="{FF2B5EF4-FFF2-40B4-BE49-F238E27FC236}">
                <a16:creationId xmlns:a16="http://schemas.microsoft.com/office/drawing/2014/main" id="{EFD5B012-0F4D-418F-A365-7CAB6C32E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06410">
            <a:off x="1350615" y="2818409"/>
            <a:ext cx="2925629" cy="1645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ine 12" descr="277801232_2440214526121628_6758021247087004916_n.jpg">
            <a:extLst>
              <a:ext uri="{FF2B5EF4-FFF2-40B4-BE49-F238E27FC236}">
                <a16:creationId xmlns:a16="http://schemas.microsoft.com/office/drawing/2014/main" id="{4CA8EDDF-28C2-4AE6-A2B0-50C8301C0F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6202">
            <a:off x="6282924" y="876218"/>
            <a:ext cx="1961203" cy="2615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>
                <a:latin typeface="Harlow Solid Italic" panose="04030604020F02020D02" pitchFamily="82" charset="0"/>
              </a:rPr>
              <a:t>Consiliul elevilor</a:t>
            </a:r>
            <a:endParaRPr dirty="0">
              <a:latin typeface="Harlow Solid Italic" panose="04030604020F02020D02" pitchFamily="82" charset="0"/>
            </a:endParaRPr>
          </a:p>
        </p:txBody>
      </p:sp>
      <p:sp>
        <p:nvSpPr>
          <p:cNvPr id="537" name="Google Shape;537;p3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38</a:t>
            </a:fld>
            <a:endParaRPr/>
          </a:p>
        </p:txBody>
      </p:sp>
      <p:pic>
        <p:nvPicPr>
          <p:cNvPr id="13" name="Imagine 11" descr="308632474_3224557141132096_6001517548452148330_n.jpg">
            <a:extLst>
              <a:ext uri="{FF2B5EF4-FFF2-40B4-BE49-F238E27FC236}">
                <a16:creationId xmlns:a16="http://schemas.microsoft.com/office/drawing/2014/main" id="{90A6969A-76DC-43EE-B71B-A0AF4A96DE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625" y="3001794"/>
            <a:ext cx="2651125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ine 7" descr="267858149_442402674274582_7589136506428251467_n.jpg">
            <a:extLst>
              <a:ext uri="{FF2B5EF4-FFF2-40B4-BE49-F238E27FC236}">
                <a16:creationId xmlns:a16="http://schemas.microsoft.com/office/drawing/2014/main" id="{0F2FF69B-5236-4B1B-96FC-63CBDE54C5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434" y="497829"/>
            <a:ext cx="3686250" cy="2073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ine 12" descr="308691678_2155216058014848_9004322235021749349_n.jpg">
            <a:extLst>
              <a:ext uri="{FF2B5EF4-FFF2-40B4-BE49-F238E27FC236}">
                <a16:creationId xmlns:a16="http://schemas.microsoft.com/office/drawing/2014/main" id="{B6E60FC2-4C2E-4A77-8125-1FDC81F2CD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514" y="1221833"/>
            <a:ext cx="2142000" cy="32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16076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>
                <a:latin typeface="Harlow Solid Italic" panose="04030604020F02020D02" pitchFamily="82" charset="0"/>
              </a:rPr>
              <a:t>Consiliul elevilor</a:t>
            </a:r>
            <a:endParaRPr dirty="0">
              <a:latin typeface="Harlow Solid Italic" panose="04030604020F02020D02" pitchFamily="82" charset="0"/>
            </a:endParaRPr>
          </a:p>
        </p:txBody>
      </p:sp>
      <p:sp>
        <p:nvSpPr>
          <p:cNvPr id="537" name="Google Shape;537;p3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39</a:t>
            </a:fld>
            <a:endParaRPr/>
          </a:p>
        </p:txBody>
      </p:sp>
      <p:pic>
        <p:nvPicPr>
          <p:cNvPr id="15" name="Imagine 12" descr="277801232_2440214526121628_6758021247087004916_n.jpg">
            <a:extLst>
              <a:ext uri="{FF2B5EF4-FFF2-40B4-BE49-F238E27FC236}">
                <a16:creationId xmlns:a16="http://schemas.microsoft.com/office/drawing/2014/main" id="{8C3F7689-8E8D-4054-8575-ACC4161C89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942" y="2188061"/>
            <a:ext cx="1972104" cy="26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ine 10" descr="277771688_2440214706121610_9097586999405607705_n.jpg">
            <a:extLst>
              <a:ext uri="{FF2B5EF4-FFF2-40B4-BE49-F238E27FC236}">
                <a16:creationId xmlns:a16="http://schemas.microsoft.com/office/drawing/2014/main" id="{FE311419-0AEB-4759-A8BD-D88C195ED8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869" y="181523"/>
            <a:ext cx="2985058" cy="2238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ine 13" descr="288476667_585551162940530_5470826046586649468_n.jpg">
            <a:extLst>
              <a:ext uri="{FF2B5EF4-FFF2-40B4-BE49-F238E27FC236}">
                <a16:creationId xmlns:a16="http://schemas.microsoft.com/office/drawing/2014/main" id="{791A96D2-1560-4D1D-91A3-F2A936E733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134" y="2571750"/>
            <a:ext cx="3371850" cy="224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1589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>
                <a:latin typeface="Harlow Solid Italic" panose="04030604020F02020D02" pitchFamily="82" charset="0"/>
              </a:rPr>
              <a:t>Consiliul elevilor</a:t>
            </a:r>
            <a:endParaRPr dirty="0">
              <a:latin typeface="Harlow Solid Italic" panose="04030604020F02020D02" pitchFamily="82" charset="0"/>
            </a:endParaRPr>
          </a:p>
        </p:txBody>
      </p:sp>
      <p:sp>
        <p:nvSpPr>
          <p:cNvPr id="537" name="Google Shape;537;p3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40</a:t>
            </a:fld>
            <a:endParaRPr/>
          </a:p>
        </p:txBody>
      </p:sp>
      <p:pic>
        <p:nvPicPr>
          <p:cNvPr id="4" name="Imagine 11" descr="274158231_2406593646150383_1326340336546792668_n.jpg">
            <a:extLst>
              <a:ext uri="{FF2B5EF4-FFF2-40B4-BE49-F238E27FC236}">
                <a16:creationId xmlns:a16="http://schemas.microsoft.com/office/drawing/2014/main" id="{E8AC92FC-D016-42B4-9018-D81A8C08BF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21" y="2902625"/>
            <a:ext cx="28956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ine 13" descr="275022995_2415128761963538_8394791146488374536_n.jpg">
            <a:extLst>
              <a:ext uri="{FF2B5EF4-FFF2-40B4-BE49-F238E27FC236}">
                <a16:creationId xmlns:a16="http://schemas.microsoft.com/office/drawing/2014/main" id="{E09B815B-6B7A-47F2-9553-7B2BFF1EE0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840" y="917186"/>
            <a:ext cx="2142000" cy="28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ine 6" descr="17021730_581531135370581_8131107422965226026_n.jpg">
            <a:extLst>
              <a:ext uri="{FF2B5EF4-FFF2-40B4-BE49-F238E27FC236}">
                <a16:creationId xmlns:a16="http://schemas.microsoft.com/office/drawing/2014/main" id="{35384FA7-34E8-42F6-8470-1EC0F8D80F4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2" t="13158" r="11760" b="7654"/>
          <a:stretch/>
        </p:blipFill>
        <p:spPr bwMode="auto">
          <a:xfrm>
            <a:off x="2639749" y="924305"/>
            <a:ext cx="2378535" cy="1857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75371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>
                <a:latin typeface="Harlow Solid Italic" panose="04030604020F02020D02" pitchFamily="82" charset="0"/>
              </a:rPr>
              <a:t>Cămin</a:t>
            </a:r>
            <a:endParaRPr dirty="0">
              <a:latin typeface="Harlow Solid Italic" panose="04030604020F02020D02" pitchFamily="82" charset="0"/>
            </a:endParaRPr>
          </a:p>
        </p:txBody>
      </p:sp>
      <p:sp>
        <p:nvSpPr>
          <p:cNvPr id="537" name="Google Shape;537;p3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41</a:t>
            </a:fld>
            <a:endParaRPr/>
          </a:p>
        </p:txBody>
      </p:sp>
      <p:pic>
        <p:nvPicPr>
          <p:cNvPr id="2" name="Imagine 1">
            <a:extLst>
              <a:ext uri="{FF2B5EF4-FFF2-40B4-BE49-F238E27FC236}">
                <a16:creationId xmlns:a16="http://schemas.microsoft.com/office/drawing/2014/main" id="{2C7252AF-4663-496B-8C87-AD6338985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9583" y="534664"/>
            <a:ext cx="1928813" cy="2571751"/>
          </a:xfrm>
          <a:prstGeom prst="rect">
            <a:avLst/>
          </a:prstGeom>
        </p:spPr>
      </p:pic>
      <p:pic>
        <p:nvPicPr>
          <p:cNvPr id="3" name="Imagine 2">
            <a:extLst>
              <a:ext uri="{FF2B5EF4-FFF2-40B4-BE49-F238E27FC236}">
                <a16:creationId xmlns:a16="http://schemas.microsoft.com/office/drawing/2014/main" id="{AD66D570-EFF2-4771-9B33-3269A1A8E0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5915" y="2486406"/>
            <a:ext cx="3163175" cy="2372381"/>
          </a:xfrm>
          <a:prstGeom prst="rect">
            <a:avLst/>
          </a:prstGeom>
        </p:spPr>
      </p:pic>
      <p:pic>
        <p:nvPicPr>
          <p:cNvPr id="4" name="Imagine 3">
            <a:extLst>
              <a:ext uri="{FF2B5EF4-FFF2-40B4-BE49-F238E27FC236}">
                <a16:creationId xmlns:a16="http://schemas.microsoft.com/office/drawing/2014/main" id="{9BC35DD4-2F26-45E2-9AE3-7992044D12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608" y="594862"/>
            <a:ext cx="2014157" cy="268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8392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>
                <a:latin typeface="Harlow Solid Italic" panose="04030604020F02020D02" pitchFamily="82" charset="0"/>
              </a:rPr>
              <a:t>Cămin</a:t>
            </a:r>
            <a:endParaRPr dirty="0">
              <a:latin typeface="Harlow Solid Italic" panose="04030604020F02020D02" pitchFamily="82" charset="0"/>
            </a:endParaRPr>
          </a:p>
        </p:txBody>
      </p:sp>
      <p:sp>
        <p:nvSpPr>
          <p:cNvPr id="537" name="Google Shape;537;p3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42</a:t>
            </a:fld>
            <a:endParaRPr/>
          </a:p>
        </p:txBody>
      </p:sp>
      <p:pic>
        <p:nvPicPr>
          <p:cNvPr id="5" name="Imagine 4">
            <a:extLst>
              <a:ext uri="{FF2B5EF4-FFF2-40B4-BE49-F238E27FC236}">
                <a16:creationId xmlns:a16="http://schemas.microsoft.com/office/drawing/2014/main" id="{9886AE20-7DE5-4E33-90FB-4688C946B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407" y="70884"/>
            <a:ext cx="1631101" cy="2174801"/>
          </a:xfrm>
          <a:prstGeom prst="rect">
            <a:avLst/>
          </a:prstGeom>
        </p:spPr>
      </p:pic>
      <p:pic>
        <p:nvPicPr>
          <p:cNvPr id="6" name="Imagine 5">
            <a:extLst>
              <a:ext uri="{FF2B5EF4-FFF2-40B4-BE49-F238E27FC236}">
                <a16:creationId xmlns:a16="http://schemas.microsoft.com/office/drawing/2014/main" id="{5D7A15AD-429F-454B-A390-6FA29DC48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0143" y="2309587"/>
            <a:ext cx="1928813" cy="2571751"/>
          </a:xfrm>
          <a:prstGeom prst="rect">
            <a:avLst/>
          </a:prstGeom>
        </p:spPr>
      </p:pic>
      <p:pic>
        <p:nvPicPr>
          <p:cNvPr id="7" name="Imagine 6">
            <a:extLst>
              <a:ext uri="{FF2B5EF4-FFF2-40B4-BE49-F238E27FC236}">
                <a16:creationId xmlns:a16="http://schemas.microsoft.com/office/drawing/2014/main" id="{AA7CAA4E-D15E-45D5-AFC7-797C39A14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9790" y="93629"/>
            <a:ext cx="2869408" cy="2152056"/>
          </a:xfrm>
          <a:prstGeom prst="rect">
            <a:avLst/>
          </a:prstGeom>
        </p:spPr>
      </p:pic>
      <p:pic>
        <p:nvPicPr>
          <p:cNvPr id="8" name="Imagine 7">
            <a:extLst>
              <a:ext uri="{FF2B5EF4-FFF2-40B4-BE49-F238E27FC236}">
                <a16:creationId xmlns:a16="http://schemas.microsoft.com/office/drawing/2014/main" id="{B3EF00F7-9227-4599-9418-FE8B390CFE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9451" y="2309587"/>
            <a:ext cx="3287233" cy="246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7352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>
                <a:latin typeface="Harlow Solid Italic" panose="04030604020F02020D02" pitchFamily="82" charset="0"/>
              </a:rPr>
              <a:t>Alte activități</a:t>
            </a:r>
            <a:endParaRPr dirty="0">
              <a:latin typeface="Harlow Solid Italic" panose="04030604020F02020D02" pitchFamily="82" charset="0"/>
            </a:endParaRPr>
          </a:p>
        </p:txBody>
      </p:sp>
      <p:sp>
        <p:nvSpPr>
          <p:cNvPr id="537" name="Google Shape;537;p3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43</a:t>
            </a:fld>
            <a:endParaRPr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B7D4ABE5-EB95-40B2-9E2F-DED2B3B49D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289"/>
          <a:stretch/>
        </p:blipFill>
        <p:spPr>
          <a:xfrm>
            <a:off x="3961961" y="2886243"/>
            <a:ext cx="2086467" cy="1911514"/>
          </a:xfrm>
          <a:prstGeom prst="rect">
            <a:avLst/>
          </a:prstGeom>
        </p:spPr>
      </p:pic>
      <p:pic>
        <p:nvPicPr>
          <p:cNvPr id="1026" name="Picture 2" descr="Ar putea fi o imagine cu 4 persoane, persoane în picioare şi în aer liber">
            <a:extLst>
              <a:ext uri="{FF2B5EF4-FFF2-40B4-BE49-F238E27FC236}">
                <a16:creationId xmlns:a16="http://schemas.microsoft.com/office/drawing/2014/main" id="{5FB47D0B-B488-4488-9A30-BC6E16189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4774">
            <a:off x="6603498" y="1672131"/>
            <a:ext cx="1712687" cy="228358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C18056F3-B084-4D0F-BA05-625B512652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5500" y="2067818"/>
            <a:ext cx="1810590" cy="2715885"/>
          </a:xfrm>
          <a:prstGeom prst="rect">
            <a:avLst/>
          </a:prstGeom>
        </p:spPr>
      </p:pic>
      <p:pic>
        <p:nvPicPr>
          <p:cNvPr id="6" name="Imagine 5">
            <a:extLst>
              <a:ext uri="{FF2B5EF4-FFF2-40B4-BE49-F238E27FC236}">
                <a16:creationId xmlns:a16="http://schemas.microsoft.com/office/drawing/2014/main" id="{A7C21487-A6A1-4C0D-B96E-1912BFA572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430362">
            <a:off x="3238145" y="418063"/>
            <a:ext cx="2667710" cy="176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798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>
                <a:latin typeface="Harlow Solid Italic" panose="04030604020F02020D02" pitchFamily="82" charset="0"/>
              </a:rPr>
              <a:t>Alte activități</a:t>
            </a:r>
            <a:endParaRPr dirty="0">
              <a:latin typeface="Harlow Solid Italic" panose="04030604020F02020D02" pitchFamily="82" charset="0"/>
            </a:endParaRPr>
          </a:p>
        </p:txBody>
      </p:sp>
      <p:sp>
        <p:nvSpPr>
          <p:cNvPr id="537" name="Google Shape;537;p3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44</a:t>
            </a:fld>
            <a:endParaRPr/>
          </a:p>
        </p:txBody>
      </p:sp>
      <p:pic>
        <p:nvPicPr>
          <p:cNvPr id="2" name="Imagine 1">
            <a:extLst>
              <a:ext uri="{FF2B5EF4-FFF2-40B4-BE49-F238E27FC236}">
                <a16:creationId xmlns:a16="http://schemas.microsoft.com/office/drawing/2014/main" id="{1D96570A-026F-42FE-A149-8E31FD4A7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940" y="2278037"/>
            <a:ext cx="3100437" cy="2052828"/>
          </a:xfrm>
          <a:prstGeom prst="rect">
            <a:avLst/>
          </a:prstGeom>
        </p:spPr>
      </p:pic>
      <p:pic>
        <p:nvPicPr>
          <p:cNvPr id="3" name="Imagine 2">
            <a:extLst>
              <a:ext uri="{FF2B5EF4-FFF2-40B4-BE49-F238E27FC236}">
                <a16:creationId xmlns:a16="http://schemas.microsoft.com/office/drawing/2014/main" id="{8A51A5B3-913D-4925-8C1B-EF8C0484F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577" y="2958226"/>
            <a:ext cx="2950608" cy="1953625"/>
          </a:xfrm>
          <a:prstGeom prst="rect">
            <a:avLst/>
          </a:prstGeom>
        </p:spPr>
      </p:pic>
      <p:pic>
        <p:nvPicPr>
          <p:cNvPr id="7" name="Imagine 6">
            <a:extLst>
              <a:ext uri="{FF2B5EF4-FFF2-40B4-BE49-F238E27FC236}">
                <a16:creationId xmlns:a16="http://schemas.microsoft.com/office/drawing/2014/main" id="{76F72A2C-BE35-4F26-91AF-DB4FA2EE15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0511" y="133279"/>
            <a:ext cx="3100436" cy="205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1014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>
                <a:latin typeface="Harlow Solid Italic" panose="04030604020F02020D02" pitchFamily="82" charset="0"/>
              </a:rPr>
              <a:t>Alte activități</a:t>
            </a:r>
            <a:endParaRPr dirty="0">
              <a:latin typeface="Harlow Solid Italic" panose="04030604020F02020D02" pitchFamily="82" charset="0"/>
            </a:endParaRPr>
          </a:p>
        </p:txBody>
      </p:sp>
      <p:sp>
        <p:nvSpPr>
          <p:cNvPr id="537" name="Google Shape;537;p3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45</a:t>
            </a:fld>
            <a:endParaRPr/>
          </a:p>
        </p:txBody>
      </p:sp>
      <p:pic>
        <p:nvPicPr>
          <p:cNvPr id="8194" name="Picture 2" descr="Ar putea fi o imagine cu 5 persoane, persoane în picioare, în aer liber şi copac">
            <a:extLst>
              <a:ext uri="{FF2B5EF4-FFF2-40B4-BE49-F238E27FC236}">
                <a16:creationId xmlns:a16="http://schemas.microsoft.com/office/drawing/2014/main" id="{BAFBACE2-29BA-43FB-A4E6-D807D8B56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393" y="1148716"/>
            <a:ext cx="1897379" cy="284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Ar putea fi o imagine cu 4 persoane, persoane în picioare, copac şi în aer liber">
            <a:extLst>
              <a:ext uri="{FF2B5EF4-FFF2-40B4-BE49-F238E27FC236}">
                <a16:creationId xmlns:a16="http://schemas.microsoft.com/office/drawing/2014/main" id="{21038267-CAE1-4113-84B9-7AB232A9C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772" y="418063"/>
            <a:ext cx="1753600" cy="26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ine 1">
            <a:extLst>
              <a:ext uri="{FF2B5EF4-FFF2-40B4-BE49-F238E27FC236}">
                <a16:creationId xmlns:a16="http://schemas.microsoft.com/office/drawing/2014/main" id="{8CE445F0-BABD-4B00-BE03-E323C920DA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0861" y="1837337"/>
            <a:ext cx="1717532" cy="3053390"/>
          </a:xfrm>
          <a:prstGeom prst="rect">
            <a:avLst/>
          </a:prstGeom>
        </p:spPr>
      </p:pic>
      <p:pic>
        <p:nvPicPr>
          <p:cNvPr id="3" name="Imagine 2">
            <a:extLst>
              <a:ext uri="{FF2B5EF4-FFF2-40B4-BE49-F238E27FC236}">
                <a16:creationId xmlns:a16="http://schemas.microsoft.com/office/drawing/2014/main" id="{5A357CD9-6671-491C-83F5-2A9E495CB6D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632" t="18863" r="25538" b="13155"/>
          <a:stretch/>
        </p:blipFill>
        <p:spPr>
          <a:xfrm>
            <a:off x="1905997" y="252773"/>
            <a:ext cx="1897379" cy="130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8965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>
                <a:latin typeface="Harlow Solid Italic" panose="04030604020F02020D02" pitchFamily="82" charset="0"/>
              </a:rPr>
              <a:t>Alte activități</a:t>
            </a:r>
            <a:endParaRPr dirty="0">
              <a:latin typeface="Harlow Solid Italic" panose="04030604020F02020D02" pitchFamily="82" charset="0"/>
            </a:endParaRPr>
          </a:p>
        </p:txBody>
      </p:sp>
      <p:sp>
        <p:nvSpPr>
          <p:cNvPr id="537" name="Google Shape;537;p3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46</a:t>
            </a:fld>
            <a:endParaRPr/>
          </a:p>
        </p:txBody>
      </p:sp>
      <p:pic>
        <p:nvPicPr>
          <p:cNvPr id="7170" name="Picture 2" descr="Ar putea fi o imagine cu 6 persoane, persoane în picioare şi în aer liber">
            <a:extLst>
              <a:ext uri="{FF2B5EF4-FFF2-40B4-BE49-F238E27FC236}">
                <a16:creationId xmlns:a16="http://schemas.microsoft.com/office/drawing/2014/main" id="{9FFA38CE-ECA0-4AEF-AA0F-8BD44F0DA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389" y="1143750"/>
            <a:ext cx="2142000" cy="28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ine 1">
            <a:extLst>
              <a:ext uri="{FF2B5EF4-FFF2-40B4-BE49-F238E27FC236}">
                <a16:creationId xmlns:a16="http://schemas.microsoft.com/office/drawing/2014/main" id="{C016CFD3-FF0A-4D38-93B6-6940A61E4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571" y="2897266"/>
            <a:ext cx="2929008" cy="1953625"/>
          </a:xfrm>
          <a:prstGeom prst="rect">
            <a:avLst/>
          </a:prstGeom>
        </p:spPr>
      </p:pic>
      <p:pic>
        <p:nvPicPr>
          <p:cNvPr id="3" name="Imagine 2">
            <a:extLst>
              <a:ext uri="{FF2B5EF4-FFF2-40B4-BE49-F238E27FC236}">
                <a16:creationId xmlns:a16="http://schemas.microsoft.com/office/drawing/2014/main" id="{C376EC01-B998-4DD9-9817-A4A15E4567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9964" y="418063"/>
            <a:ext cx="2681478" cy="268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9908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>
                <a:latin typeface="Harlow Solid Italic" panose="04030604020F02020D02" pitchFamily="82" charset="0"/>
              </a:rPr>
              <a:t>Alte activități</a:t>
            </a:r>
            <a:endParaRPr dirty="0">
              <a:latin typeface="Harlow Solid Italic" panose="04030604020F02020D02" pitchFamily="82" charset="0"/>
            </a:endParaRPr>
          </a:p>
        </p:txBody>
      </p:sp>
      <p:sp>
        <p:nvSpPr>
          <p:cNvPr id="537" name="Google Shape;537;p3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47</a:t>
            </a:fld>
            <a:endParaRPr/>
          </a:p>
        </p:txBody>
      </p:sp>
      <p:pic>
        <p:nvPicPr>
          <p:cNvPr id="2" name="Imagine 1">
            <a:extLst>
              <a:ext uri="{FF2B5EF4-FFF2-40B4-BE49-F238E27FC236}">
                <a16:creationId xmlns:a16="http://schemas.microsoft.com/office/drawing/2014/main" id="{A0DC20D6-822A-4724-903A-C2349B5BD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8882" y="1499616"/>
            <a:ext cx="2779402" cy="1853839"/>
          </a:xfrm>
          <a:prstGeom prst="rect">
            <a:avLst/>
          </a:prstGeom>
        </p:spPr>
      </p:pic>
      <p:pic>
        <p:nvPicPr>
          <p:cNvPr id="3" name="Imagine 2">
            <a:extLst>
              <a:ext uri="{FF2B5EF4-FFF2-40B4-BE49-F238E27FC236}">
                <a16:creationId xmlns:a16="http://schemas.microsoft.com/office/drawing/2014/main" id="{D0A88FCD-3A38-44F2-923C-55A31F0C2C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887" y="2159731"/>
            <a:ext cx="1825065" cy="2736262"/>
          </a:xfrm>
          <a:prstGeom prst="rect">
            <a:avLst/>
          </a:prstGeom>
        </p:spPr>
      </p:pic>
      <p:pic>
        <p:nvPicPr>
          <p:cNvPr id="4" name="Imagine 3">
            <a:extLst>
              <a:ext uri="{FF2B5EF4-FFF2-40B4-BE49-F238E27FC236}">
                <a16:creationId xmlns:a16="http://schemas.microsoft.com/office/drawing/2014/main" id="{12448EF2-30E6-4D12-97A3-64FC4657A4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622"/>
          <a:stretch/>
        </p:blipFill>
        <p:spPr>
          <a:xfrm>
            <a:off x="6351214" y="397530"/>
            <a:ext cx="2531144" cy="273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6657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>
                <a:latin typeface="Harlow Solid Italic" panose="04030604020F02020D02" pitchFamily="82" charset="0"/>
              </a:rPr>
              <a:t>Alte activități</a:t>
            </a:r>
            <a:endParaRPr dirty="0">
              <a:latin typeface="Harlow Solid Italic" panose="04030604020F02020D02" pitchFamily="82" charset="0"/>
            </a:endParaRPr>
          </a:p>
        </p:txBody>
      </p:sp>
      <p:sp>
        <p:nvSpPr>
          <p:cNvPr id="537" name="Google Shape;537;p3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48</a:t>
            </a:fld>
            <a:endParaRPr/>
          </a:p>
        </p:txBody>
      </p:sp>
      <p:pic>
        <p:nvPicPr>
          <p:cNvPr id="2" name="Imagine 1">
            <a:extLst>
              <a:ext uri="{FF2B5EF4-FFF2-40B4-BE49-F238E27FC236}">
                <a16:creationId xmlns:a16="http://schemas.microsoft.com/office/drawing/2014/main" id="{3C0364DD-CE69-4B6C-B539-B536D3EA7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067" y="2267712"/>
            <a:ext cx="2092833" cy="2790444"/>
          </a:xfrm>
          <a:prstGeom prst="rect">
            <a:avLst/>
          </a:prstGeom>
        </p:spPr>
      </p:pic>
      <p:pic>
        <p:nvPicPr>
          <p:cNvPr id="3" name="Imagine 2">
            <a:extLst>
              <a:ext uri="{FF2B5EF4-FFF2-40B4-BE49-F238E27FC236}">
                <a16:creationId xmlns:a16="http://schemas.microsoft.com/office/drawing/2014/main" id="{2A702571-E6E4-4397-92A1-C736240F51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3993" y="1263372"/>
            <a:ext cx="2142000" cy="2856000"/>
          </a:xfrm>
          <a:prstGeom prst="rect">
            <a:avLst/>
          </a:prstGeom>
        </p:spPr>
      </p:pic>
      <p:pic>
        <p:nvPicPr>
          <p:cNvPr id="4" name="Imagine 3">
            <a:extLst>
              <a:ext uri="{FF2B5EF4-FFF2-40B4-BE49-F238E27FC236}">
                <a16:creationId xmlns:a16="http://schemas.microsoft.com/office/drawing/2014/main" id="{7A32CE24-E609-4DB2-8466-343967164C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1937" y="308509"/>
            <a:ext cx="2502507" cy="335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5873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>
                <a:latin typeface="Harlow Solid Italic" panose="04030604020F02020D02" pitchFamily="82" charset="0"/>
              </a:rPr>
              <a:t>Alte activități</a:t>
            </a:r>
            <a:endParaRPr dirty="0">
              <a:latin typeface="Harlow Solid Italic" panose="04030604020F02020D02" pitchFamily="82" charset="0"/>
            </a:endParaRPr>
          </a:p>
        </p:txBody>
      </p:sp>
      <p:sp>
        <p:nvSpPr>
          <p:cNvPr id="537" name="Google Shape;537;p3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49</a:t>
            </a:fld>
            <a:endParaRPr/>
          </a:p>
        </p:txBody>
      </p:sp>
      <p:pic>
        <p:nvPicPr>
          <p:cNvPr id="10242" name="Picture 2" descr="Ar putea fi o imagine cu balon">
            <a:extLst>
              <a:ext uri="{FF2B5EF4-FFF2-40B4-BE49-F238E27FC236}">
                <a16:creationId xmlns:a16="http://schemas.microsoft.com/office/drawing/2014/main" id="{E73FEE24-4E20-4BE2-B0FA-593DE2E7C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53" y="2427724"/>
            <a:ext cx="1919287" cy="2572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ine 1">
            <a:extLst>
              <a:ext uri="{FF2B5EF4-FFF2-40B4-BE49-F238E27FC236}">
                <a16:creationId xmlns:a16="http://schemas.microsoft.com/office/drawing/2014/main" id="{22ADEDD2-4737-4BC6-AF9A-F25F8E584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1956" y="85344"/>
            <a:ext cx="2037969" cy="2717292"/>
          </a:xfrm>
          <a:prstGeom prst="rect">
            <a:avLst/>
          </a:prstGeom>
        </p:spPr>
      </p:pic>
      <p:pic>
        <p:nvPicPr>
          <p:cNvPr id="3" name="Imagine 2">
            <a:extLst>
              <a:ext uri="{FF2B5EF4-FFF2-40B4-BE49-F238E27FC236}">
                <a16:creationId xmlns:a16="http://schemas.microsoft.com/office/drawing/2014/main" id="{A326ECD2-5996-4831-AA50-F9363854ED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3439" y="1632204"/>
            <a:ext cx="3121152" cy="234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7328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>
                <a:latin typeface="Harlow Solid Italic" panose="04030604020F02020D02" pitchFamily="82" charset="0"/>
              </a:rPr>
              <a:t>Alte activități</a:t>
            </a:r>
            <a:endParaRPr dirty="0">
              <a:latin typeface="Harlow Solid Italic" panose="04030604020F02020D02" pitchFamily="82" charset="0"/>
            </a:endParaRPr>
          </a:p>
        </p:txBody>
      </p:sp>
      <p:sp>
        <p:nvSpPr>
          <p:cNvPr id="537" name="Google Shape;537;p3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50</a:t>
            </a:fld>
            <a:endParaRPr/>
          </a:p>
        </p:txBody>
      </p:sp>
      <p:pic>
        <p:nvPicPr>
          <p:cNvPr id="11266" name="Picture 2" descr="Ar putea fi o imagine cu 1 persoană şi interior">
            <a:extLst>
              <a:ext uri="{FF2B5EF4-FFF2-40B4-BE49-F238E27FC236}">
                <a16:creationId xmlns:a16="http://schemas.microsoft.com/office/drawing/2014/main" id="{6BADD8E9-45CC-45F1-9DB9-2B0C9A9397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0" r="7171"/>
          <a:stretch/>
        </p:blipFill>
        <p:spPr bwMode="auto">
          <a:xfrm>
            <a:off x="792555" y="2220492"/>
            <a:ext cx="2987040" cy="26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ine 1">
            <a:extLst>
              <a:ext uri="{FF2B5EF4-FFF2-40B4-BE49-F238E27FC236}">
                <a16:creationId xmlns:a16="http://schemas.microsoft.com/office/drawing/2014/main" id="{AD494430-E9E3-4FBA-A909-E800F1B4F8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044" t="13511" r="22885"/>
          <a:stretch/>
        </p:blipFill>
        <p:spPr>
          <a:xfrm>
            <a:off x="3426027" y="658368"/>
            <a:ext cx="2966983" cy="3156204"/>
          </a:xfrm>
          <a:prstGeom prst="rect">
            <a:avLst/>
          </a:prstGeom>
        </p:spPr>
      </p:pic>
      <p:pic>
        <p:nvPicPr>
          <p:cNvPr id="3" name="Imagine 2">
            <a:extLst>
              <a:ext uri="{FF2B5EF4-FFF2-40B4-BE49-F238E27FC236}">
                <a16:creationId xmlns:a16="http://schemas.microsoft.com/office/drawing/2014/main" id="{769A150C-042C-4617-A126-5D316D31E08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967"/>
          <a:stretch/>
        </p:blipFill>
        <p:spPr>
          <a:xfrm>
            <a:off x="6307236" y="2571750"/>
            <a:ext cx="2692689" cy="248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83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>
                <a:latin typeface="Harlow Solid Italic" panose="04030604020F02020D02" pitchFamily="82" charset="0"/>
              </a:rPr>
              <a:t>Alte activități</a:t>
            </a:r>
            <a:endParaRPr dirty="0">
              <a:latin typeface="Harlow Solid Italic" panose="04030604020F02020D02" pitchFamily="82" charset="0"/>
            </a:endParaRPr>
          </a:p>
        </p:txBody>
      </p:sp>
      <p:sp>
        <p:nvSpPr>
          <p:cNvPr id="537" name="Google Shape;537;p3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51</a:t>
            </a:fld>
            <a:endParaRPr/>
          </a:p>
        </p:txBody>
      </p:sp>
      <p:pic>
        <p:nvPicPr>
          <p:cNvPr id="3" name="Imagine 2">
            <a:extLst>
              <a:ext uri="{FF2B5EF4-FFF2-40B4-BE49-F238E27FC236}">
                <a16:creationId xmlns:a16="http://schemas.microsoft.com/office/drawing/2014/main" id="{AA7BE28C-57C0-47F6-A343-229FC3671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86" y="2571750"/>
            <a:ext cx="3566103" cy="2375916"/>
          </a:xfrm>
          <a:prstGeom prst="rect">
            <a:avLst/>
          </a:prstGeom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442C9422-E233-4E23-AD00-94091DCD37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5146" y="311090"/>
            <a:ext cx="1506165" cy="2260660"/>
          </a:xfrm>
          <a:prstGeom prst="rect">
            <a:avLst/>
          </a:prstGeom>
        </p:spPr>
      </p:pic>
      <p:pic>
        <p:nvPicPr>
          <p:cNvPr id="7" name="Imagine 6">
            <a:extLst>
              <a:ext uri="{FF2B5EF4-FFF2-40B4-BE49-F238E27FC236}">
                <a16:creationId xmlns:a16="http://schemas.microsoft.com/office/drawing/2014/main" id="{A3D2515E-8F73-4640-A90D-DDA0805948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8192" y="559475"/>
            <a:ext cx="3669792" cy="2064258"/>
          </a:xfrm>
          <a:prstGeom prst="rect">
            <a:avLst/>
          </a:prstGeom>
        </p:spPr>
      </p:pic>
      <p:pic>
        <p:nvPicPr>
          <p:cNvPr id="9" name="Imagine 8">
            <a:extLst>
              <a:ext uri="{FF2B5EF4-FFF2-40B4-BE49-F238E27FC236}">
                <a16:creationId xmlns:a16="http://schemas.microsoft.com/office/drawing/2014/main" id="{8A66333D-E882-4C60-BEC7-14D7B17E56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801790"/>
            <a:ext cx="3218814" cy="21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045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1"/>
          <p:cNvSpPr txBox="1">
            <a:spLocks noGrp="1"/>
          </p:cNvSpPr>
          <p:nvPr>
            <p:ph type="title"/>
          </p:nvPr>
        </p:nvSpPr>
        <p:spPr>
          <a:xfrm>
            <a:off x="144075" y="559475"/>
            <a:ext cx="2142000" cy="26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>
                <a:latin typeface="Harlow Solid Italic" panose="04030604020F02020D02" pitchFamily="82" charset="0"/>
              </a:rPr>
              <a:t>Alte activități</a:t>
            </a:r>
            <a:endParaRPr dirty="0">
              <a:latin typeface="Harlow Solid Italic" panose="04030604020F02020D02" pitchFamily="82" charset="0"/>
            </a:endParaRPr>
          </a:p>
        </p:txBody>
      </p:sp>
      <p:sp>
        <p:nvSpPr>
          <p:cNvPr id="537" name="Google Shape;537;p31"/>
          <p:cNvSpPr txBox="1">
            <a:spLocks noGrp="1"/>
          </p:cNvSpPr>
          <p:nvPr>
            <p:ph type="sldNum" idx="12"/>
          </p:nvPr>
        </p:nvSpPr>
        <p:spPr>
          <a:xfrm>
            <a:off x="8117984" y="41806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52</a:t>
            </a:fld>
            <a:endParaRPr/>
          </a:p>
        </p:txBody>
      </p:sp>
      <p:sp>
        <p:nvSpPr>
          <p:cNvPr id="2" name="Dreptunghi 1">
            <a:extLst>
              <a:ext uri="{FF2B5EF4-FFF2-40B4-BE49-F238E27FC236}">
                <a16:creationId xmlns:a16="http://schemas.microsoft.com/office/drawing/2014/main" id="{B2E27216-EF2D-436E-B585-30B3DE0A5D26}"/>
              </a:ext>
            </a:extLst>
          </p:cNvPr>
          <p:cNvSpPr/>
          <p:nvPr/>
        </p:nvSpPr>
        <p:spPr>
          <a:xfrm>
            <a:off x="2286075" y="1249680"/>
            <a:ext cx="63806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2400" b="1" dirty="0">
                <a:solidFill>
                  <a:srgbClr val="0199A3"/>
                </a:solidFill>
                <a:latin typeface="Harlow Solid Italic" panose="04030604020F02020D02" pitchFamily="82" charset="0"/>
              </a:rPr>
              <a:t> Pentru TOT ce am realizat împreună, în anul școlar 2021 – 2022</a:t>
            </a:r>
          </a:p>
        </p:txBody>
      </p:sp>
      <p:pic>
        <p:nvPicPr>
          <p:cNvPr id="1028" name="Picture 4" descr="Astăzi este Ziua Internațională a Cuvântului ”Mulțumesc”! Cum să spui  ”Mulțumesc” în 20 de limbi diferite – Universul argesean">
            <a:extLst>
              <a:ext uri="{FF2B5EF4-FFF2-40B4-BE49-F238E27FC236}">
                <a16:creationId xmlns:a16="http://schemas.microsoft.com/office/drawing/2014/main" id="{F7444BD9-34B0-4478-BB3C-4B862175A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145" y="1990081"/>
            <a:ext cx="3985895" cy="272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5339074"/>
      </p:ext>
    </p:extLst>
  </p:cSld>
  <p:clrMapOvr>
    <a:masterClrMapping/>
  </p:clrMapOvr>
</p:sld>
</file>

<file path=ppt/theme/theme1.xml><?xml version="1.0" encoding="utf-8"?>
<a:theme xmlns:a="http://schemas.openxmlformats.org/drawingml/2006/main" name="Kent template">
  <a:themeElements>
    <a:clrScheme name="Custom 347">
      <a:dk1>
        <a:srgbClr val="4A5C65"/>
      </a:dk1>
      <a:lt1>
        <a:srgbClr val="FFFFFF"/>
      </a:lt1>
      <a:dk2>
        <a:srgbClr val="A6BCC9"/>
      </a:dk2>
      <a:lt2>
        <a:srgbClr val="DEE9F2"/>
      </a:lt2>
      <a:accent1>
        <a:srgbClr val="02BDC7"/>
      </a:accent1>
      <a:accent2>
        <a:srgbClr val="FFB600"/>
      </a:accent2>
      <a:accent3>
        <a:srgbClr val="FF9755"/>
      </a:accent3>
      <a:accent4>
        <a:srgbClr val="FD6C68"/>
      </a:accent4>
      <a:accent5>
        <a:srgbClr val="FC4067"/>
      </a:accent5>
      <a:accent6>
        <a:srgbClr val="A6BCC9"/>
      </a:accent6>
      <a:hlink>
        <a:srgbClr val="02BDC7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1795</Words>
  <Application>Microsoft Office PowerPoint</Application>
  <PresentationFormat>Expunere pe ecran (16:9)</PresentationFormat>
  <Paragraphs>515</Paragraphs>
  <Slides>52</Slides>
  <Notes>52</Notes>
  <HiddenSlides>0</HiddenSlides>
  <MMClips>0</MMClips>
  <ScaleCrop>false</ScaleCrop>
  <HeadingPairs>
    <vt:vector size="6" baseType="variant">
      <vt:variant>
        <vt:lpstr>Fonturi utilizate</vt:lpstr>
      </vt:variant>
      <vt:variant>
        <vt:i4>9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52</vt:i4>
      </vt:variant>
    </vt:vector>
  </HeadingPairs>
  <TitlesOfParts>
    <vt:vector size="62" baseType="lpstr">
      <vt:lpstr>Wingdings</vt:lpstr>
      <vt:lpstr>Lato Light</vt:lpstr>
      <vt:lpstr>Comic Sans MS</vt:lpstr>
      <vt:lpstr>Roboto Slab Regular</vt:lpstr>
      <vt:lpstr>Calibri</vt:lpstr>
      <vt:lpstr>Arial</vt:lpstr>
      <vt:lpstr>Harlow Solid Italic</vt:lpstr>
      <vt:lpstr>Lato</vt:lpstr>
      <vt:lpstr>Times New Roman</vt:lpstr>
      <vt:lpstr>Kent template</vt:lpstr>
      <vt:lpstr> Raport de activitate Director adjunct  An școlar 2021-2022 Nr 3822/ 29.09.2022</vt:lpstr>
      <vt:lpstr>Prezentare PowerPoint</vt:lpstr>
      <vt:lpstr>ORGANIGRAMA COLEGIULUI TEHNIC „MIHAIL  STURDZA” IAȘI</vt:lpstr>
      <vt:lpstr>Responsabilii catedrelor în comisia de Curricilum</vt:lpstr>
      <vt:lpstr>Resursă umană 41 cadre didactice</vt:lpstr>
      <vt:lpstr>Cadre didactice</vt:lpstr>
      <vt:lpstr>Didactic auxiliar 12 Nedidactic  18</vt:lpstr>
      <vt:lpstr>FORMARE CONTINUĂ </vt:lpstr>
      <vt:lpstr>Cercuri metodice</vt:lpstr>
      <vt:lpstr>Olimpiade și concursuri</vt:lpstr>
      <vt:lpstr>Prezentare PowerPoint</vt:lpstr>
      <vt:lpstr>Parteneriate instituționale</vt:lpstr>
      <vt:lpstr>Prezentare PowerPoint</vt:lpstr>
      <vt:lpstr>Prezentare PowerPoint</vt:lpstr>
      <vt:lpstr>Număr de elevi 2021-2022</vt:lpstr>
      <vt:lpstr>Număr de elevi 2021-2022</vt:lpstr>
      <vt:lpstr>Bacalaureat 2022</vt:lpstr>
      <vt:lpstr> CLASA a XII-a A  dirig. Prof. Anamaria Boboc Înscriși 17 Promovați 12</vt:lpstr>
      <vt:lpstr> CLASA a XII-a A  dirig. Prof. Anamaria Boboc  Înscriși 17 Promovați 12</vt:lpstr>
      <vt:lpstr> CLASA a XII-a B  dirig. Prof. Andreia Steclaru  Înscriși 12 Promovați 8</vt:lpstr>
      <vt:lpstr> CLASA a XII-a B  dirig. Prof. Andreia Steclaru  Înscriși 12 Promovați 8</vt:lpstr>
      <vt:lpstr> CLASA a XII-a C  dirig. Prof. Mihaela Simionescu  Înscriși 8 Prezentați 7 Promovați 4 </vt:lpstr>
      <vt:lpstr> CLASA a XII-a C  dirig. Prof. Mihaela Simionescu  Înscriși 8 Prezentați 7 Promovați 4 </vt:lpstr>
      <vt:lpstr>Procentul de  promovabilitate al promoției 2022</vt:lpstr>
      <vt:lpstr>BACALAUREAT  ROMÂNĂ</vt:lpstr>
      <vt:lpstr>BACALAUREAT  ROMÂNĂ</vt:lpstr>
      <vt:lpstr>BACALAUREAT  MATEMATICĂ</vt:lpstr>
      <vt:lpstr>BACALAUREAT  MATEMATICĂ</vt:lpstr>
      <vt:lpstr>BACALAUREATOBIECTUL LA ALEGERE</vt:lpstr>
      <vt:lpstr>BACALAUREATOBIECTUL LA ALEGERE</vt:lpstr>
      <vt:lpstr>Prezentare PowerPoint</vt:lpstr>
      <vt:lpstr>Situația promovării examenelor  2022</vt:lpstr>
      <vt:lpstr>Prezentare PowerPoint</vt:lpstr>
      <vt:lpstr>Prezentare PowerPoint</vt:lpstr>
      <vt:lpstr>Prezentare PowerPoint</vt:lpstr>
      <vt:lpstr> Proiecte comunitare și proiecte europene în care este implicată unitatea școlară</vt:lpstr>
      <vt:lpstr>Activități educative</vt:lpstr>
      <vt:lpstr>Consiliul elevilor</vt:lpstr>
      <vt:lpstr>Consiliul elevilor</vt:lpstr>
      <vt:lpstr>Consiliul elevilor</vt:lpstr>
      <vt:lpstr>Cămin</vt:lpstr>
      <vt:lpstr>Cămin</vt:lpstr>
      <vt:lpstr>Alte activități</vt:lpstr>
      <vt:lpstr>Alte activități</vt:lpstr>
      <vt:lpstr>Alte activități</vt:lpstr>
      <vt:lpstr>Alte activități</vt:lpstr>
      <vt:lpstr>Alte activități</vt:lpstr>
      <vt:lpstr>Alte activități</vt:lpstr>
      <vt:lpstr>Alte activități</vt:lpstr>
      <vt:lpstr>Alte activități</vt:lpstr>
      <vt:lpstr>Alte activități</vt:lpstr>
      <vt:lpstr>Alte activități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Raport de activitate director adjunct An școlar 2021-2022</dc:title>
  <dc:creator>Toader Cornelia</dc:creator>
  <cp:lastModifiedBy>Toader Cornelia</cp:lastModifiedBy>
  <cp:revision>54</cp:revision>
  <dcterms:modified xsi:type="dcterms:W3CDTF">2022-09-30T09:53:01Z</dcterms:modified>
</cp:coreProperties>
</file>